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A3E3AD6-F213-413D-BF1D-91E7C50099DF}" type="datetimeFigureOut">
              <a:rPr lang="ar-IQ" smtClean="0"/>
              <a:t>17/03/1444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3946505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3E3AD6-F213-413D-BF1D-91E7C50099DF}" type="datetimeFigureOut">
              <a:rPr lang="ar-IQ" smtClean="0"/>
              <a:t>17/03/1444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805863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3E3AD6-F213-413D-BF1D-91E7C50099DF}" type="datetimeFigureOut">
              <a:rPr lang="ar-IQ" smtClean="0"/>
              <a:t>17/03/1444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322661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3E3AD6-F213-413D-BF1D-91E7C50099DF}" type="datetimeFigureOut">
              <a:rPr lang="ar-IQ" smtClean="0"/>
              <a:t>17/03/1444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186966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A3E3AD6-F213-413D-BF1D-91E7C50099DF}" type="datetimeFigureOut">
              <a:rPr lang="ar-IQ" smtClean="0"/>
              <a:t>17/03/1444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174281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A3E3AD6-F213-413D-BF1D-91E7C50099DF}" type="datetimeFigureOut">
              <a:rPr lang="ar-IQ" smtClean="0"/>
              <a:t>17/03/1444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374794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A3E3AD6-F213-413D-BF1D-91E7C50099DF}" type="datetimeFigureOut">
              <a:rPr lang="ar-IQ" smtClean="0"/>
              <a:t>17/03/1444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3446215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A3E3AD6-F213-413D-BF1D-91E7C50099DF}" type="datetimeFigureOut">
              <a:rPr lang="ar-IQ" smtClean="0"/>
              <a:t>17/03/1444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260153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A3E3AD6-F213-413D-BF1D-91E7C50099DF}" type="datetimeFigureOut">
              <a:rPr lang="ar-IQ" smtClean="0"/>
              <a:t>17/03/1444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1453568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3E3AD6-F213-413D-BF1D-91E7C50099DF}" type="datetimeFigureOut">
              <a:rPr lang="ar-IQ" smtClean="0"/>
              <a:t>17/03/1444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1286764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3E3AD6-F213-413D-BF1D-91E7C50099DF}" type="datetimeFigureOut">
              <a:rPr lang="ar-IQ" smtClean="0"/>
              <a:t>17/03/1444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82EA64-2383-4AD9-AA4E-B574456365EA}" type="slidenum">
              <a:rPr lang="ar-IQ" smtClean="0"/>
              <a:t>‹#›</a:t>
            </a:fld>
            <a:endParaRPr lang="ar-IQ"/>
          </a:p>
        </p:txBody>
      </p:sp>
    </p:spTree>
    <p:extLst>
      <p:ext uri="{BB962C8B-B14F-4D97-AF65-F5344CB8AC3E}">
        <p14:creationId xmlns:p14="http://schemas.microsoft.com/office/powerpoint/2010/main" val="36386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3E3AD6-F213-413D-BF1D-91E7C50099DF}" type="datetimeFigureOut">
              <a:rPr lang="ar-IQ" smtClean="0"/>
              <a:t>17/03/1444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82EA64-2383-4AD9-AA4E-B574456365EA}" type="slidenum">
              <a:rPr lang="ar-IQ" smtClean="0"/>
              <a:t>‹#›</a:t>
            </a:fld>
            <a:endParaRPr lang="ar-IQ"/>
          </a:p>
        </p:txBody>
      </p:sp>
    </p:spTree>
    <p:extLst>
      <p:ext uri="{BB962C8B-B14F-4D97-AF65-F5344CB8AC3E}">
        <p14:creationId xmlns:p14="http://schemas.microsoft.com/office/powerpoint/2010/main" val="2909816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362509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892480" cy="6322714"/>
          </a:xfrm>
        </p:spPr>
        <p:txBody>
          <a:bodyPr>
            <a:normAutofit/>
          </a:bodyPr>
          <a:lstStyle/>
          <a:p>
            <a:pPr lvl="0" algn="l" rtl="0"/>
            <a:r>
              <a:rPr lang="en-US" sz="2400" b="1" dirty="0" smtClean="0"/>
              <a:t>2. Increase </a:t>
            </a:r>
            <a:r>
              <a:rPr lang="en-US" sz="2400" b="1" dirty="0"/>
              <a:t>the length of the alkyl chain of R5 group at C-5, increasing potency until 5 or 6 carbon atoms after that it may cause convulsions. This property due to increase in lipophilicity.</a:t>
            </a:r>
            <a:r>
              <a:rPr lang="en-US" sz="2400" dirty="0"/>
              <a:t/>
            </a:r>
            <a:br>
              <a:rPr lang="en-US" sz="2400" dirty="0"/>
            </a:br>
            <a:r>
              <a:rPr lang="en-US" sz="2400" dirty="0" smtClean="0"/>
              <a:t>3. </a:t>
            </a:r>
            <a:r>
              <a:rPr lang="en-US" sz="2400" b="1" dirty="0" smtClean="0"/>
              <a:t>Branched </a:t>
            </a:r>
            <a:r>
              <a:rPr lang="en-US" sz="2400" b="1" dirty="0"/>
              <a:t>or unsaturated chain at C-5 will produce shorter duration of action than saturated chains containing the same number of carbon atoms. This occur because of</a:t>
            </a:r>
            <a:r>
              <a:rPr lang="en-US" sz="2400" b="1" dirty="0" smtClean="0"/>
              <a:t>:-</a:t>
            </a:r>
            <a:r>
              <a:rPr lang="en-US" sz="2400" dirty="0"/>
              <a:t/>
            </a:r>
            <a:br>
              <a:rPr lang="en-US" sz="2400" dirty="0"/>
            </a:br>
            <a:r>
              <a:rPr lang="en-US" sz="2400" dirty="0" smtClean="0"/>
              <a:t>    a- </a:t>
            </a:r>
            <a:r>
              <a:rPr lang="en-US" sz="2400" b="1" dirty="0" smtClean="0"/>
              <a:t>Decrease </a:t>
            </a:r>
            <a:r>
              <a:rPr lang="en-US" sz="2400" b="1" dirty="0"/>
              <a:t>in the lipophilicity</a:t>
            </a:r>
            <a:r>
              <a:rPr lang="en-US" sz="2400" dirty="0"/>
              <a:t/>
            </a:r>
            <a:br>
              <a:rPr lang="en-US" sz="2400" dirty="0"/>
            </a:br>
            <a:r>
              <a:rPr lang="en-US" sz="2400" dirty="0" smtClean="0"/>
              <a:t>   b-</a:t>
            </a:r>
            <a:r>
              <a:rPr lang="en-US" sz="2400" b="1" dirty="0" smtClean="0"/>
              <a:t>Increase </a:t>
            </a:r>
            <a:r>
              <a:rPr lang="en-US" sz="2400" b="1" dirty="0"/>
              <a:t>in the ease of metabolic attack and conversion to more polar inactive metabolite.</a:t>
            </a:r>
            <a:r>
              <a:rPr lang="en-US" sz="2400" dirty="0"/>
              <a:t/>
            </a:r>
            <a:br>
              <a:rPr lang="en-US" sz="2400" dirty="0"/>
            </a:br>
            <a:r>
              <a:rPr lang="en-US" sz="2400" dirty="0" smtClean="0"/>
              <a:t>4. </a:t>
            </a:r>
            <a:r>
              <a:rPr lang="en-US" sz="2400" b="1" dirty="0" smtClean="0"/>
              <a:t>Compound </a:t>
            </a:r>
            <a:r>
              <a:rPr lang="en-US" sz="2400" b="1" dirty="0"/>
              <a:t>having an alkyl group at N-1 or N-3 position have shorter onset and duration of action, because the N-CH</a:t>
            </a:r>
            <a:r>
              <a:rPr lang="en-US" sz="2400" b="1" baseline="-25000" dirty="0"/>
              <a:t>3 </a:t>
            </a:r>
            <a:r>
              <a:rPr lang="en-US" sz="2400" b="1" dirty="0"/>
              <a:t>group result in a weak </a:t>
            </a:r>
            <a:r>
              <a:rPr lang="en-US" sz="2400" b="1" dirty="0" err="1"/>
              <a:t>barbituric</a:t>
            </a:r>
            <a:r>
              <a:rPr lang="en-US" sz="2400" b="1" dirty="0"/>
              <a:t> acid (</a:t>
            </a:r>
            <a:r>
              <a:rPr lang="en-US" sz="2400" b="1" dirty="0" err="1"/>
              <a:t>e.g</a:t>
            </a:r>
            <a:r>
              <a:rPr lang="en-US" sz="2400" b="1" dirty="0"/>
              <a:t> </a:t>
            </a:r>
            <a:r>
              <a:rPr lang="en-US" sz="2400" b="1" dirty="0" err="1"/>
              <a:t>hexobarbital</a:t>
            </a:r>
            <a:r>
              <a:rPr lang="en-US" sz="2400" b="1" dirty="0"/>
              <a:t>., </a:t>
            </a:r>
            <a:r>
              <a:rPr lang="en-US" sz="2400" b="1" dirty="0" err="1"/>
              <a:t>pKa</a:t>
            </a:r>
            <a:r>
              <a:rPr lang="en-US" sz="2400" b="1" dirty="0"/>
              <a:t>= 8.41) as compared with N-H group (e.g., </a:t>
            </a:r>
            <a:r>
              <a:rPr lang="en-US" sz="2400" b="1" dirty="0" err="1"/>
              <a:t>pKa</a:t>
            </a:r>
            <a:r>
              <a:rPr lang="en-US" sz="2400" b="1" dirty="0"/>
              <a:t>= 7.6). since the weaker acid is highly unionized lipid soluble at plasma pH so its rapidly enter CNS and rapidly accumulate in neutral fat.</a:t>
            </a:r>
            <a:endParaRPr lang="en-US" sz="2400" dirty="0"/>
          </a:p>
        </p:txBody>
      </p:sp>
    </p:spTree>
    <p:extLst>
      <p:ext uri="{BB962C8B-B14F-4D97-AF65-F5344CB8AC3E}">
        <p14:creationId xmlns:p14="http://schemas.microsoft.com/office/powerpoint/2010/main" val="236365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036496" cy="6466730"/>
          </a:xfrm>
        </p:spPr>
        <p:txBody>
          <a:bodyPr>
            <a:normAutofit fontScale="90000"/>
          </a:bodyPr>
          <a:lstStyle/>
          <a:p>
            <a:pPr lvl="0" algn="l" rtl="0"/>
            <a:r>
              <a:rPr lang="en-US" sz="2800" b="1" dirty="0" smtClean="0"/>
              <a:t>5. Replacement </a:t>
            </a:r>
            <a:r>
              <a:rPr lang="en-US" sz="2800" b="1" dirty="0"/>
              <a:t>of C=O at C2 by C=S(2- </a:t>
            </a:r>
            <a:r>
              <a:rPr lang="en-US" sz="2800" b="1" dirty="0" err="1"/>
              <a:t>thioarbiturate</a:t>
            </a:r>
            <a:r>
              <a:rPr lang="en-US" sz="2800" b="1" dirty="0"/>
              <a:t>)</a:t>
            </a:r>
            <a:r>
              <a:rPr lang="en-US" sz="2800" dirty="0"/>
              <a:t> </a:t>
            </a:r>
            <a:r>
              <a:rPr lang="en-US" sz="2800" b="1" dirty="0"/>
              <a:t>have a very short duration</a:t>
            </a:r>
            <a:r>
              <a:rPr lang="en-US" sz="2800" dirty="0"/>
              <a:t/>
            </a:r>
            <a:br>
              <a:rPr lang="en-US" sz="2800" dirty="0"/>
            </a:br>
            <a:r>
              <a:rPr lang="en-US" sz="2800" b="1" dirty="0"/>
              <a:t>of action because the lipid/water partition coefficient is extremely high, promoting </a:t>
            </a:r>
            <a:r>
              <a:rPr lang="en-US" sz="2800" b="1" dirty="0" err="1"/>
              <a:t>depotization</a:t>
            </a:r>
            <a:r>
              <a:rPr lang="en-US" sz="2800" b="1" dirty="0"/>
              <a:t>. </a:t>
            </a:r>
            <a:r>
              <a:rPr lang="en-US" sz="2800" dirty="0"/>
              <a:t/>
            </a:r>
            <a:br>
              <a:rPr lang="en-US" sz="2800" dirty="0"/>
            </a:br>
            <a:r>
              <a:rPr lang="en-US" sz="2800" dirty="0" smtClean="0"/>
              <a:t>6. </a:t>
            </a:r>
            <a:r>
              <a:rPr lang="en-US" sz="2800" b="1" dirty="0" smtClean="0"/>
              <a:t>The </a:t>
            </a:r>
            <a:r>
              <a:rPr lang="en-US" sz="2800" b="1" dirty="0"/>
              <a:t>effect of the number of carbon atoms contained at the group </a:t>
            </a:r>
            <a:r>
              <a:rPr lang="en-US" sz="2800" b="1" dirty="0" err="1"/>
              <a:t>substituented</a:t>
            </a:r>
            <a:r>
              <a:rPr lang="en-US" sz="2800" b="1" dirty="0"/>
              <a:t> at C-5 on duration of action.</a:t>
            </a:r>
            <a:r>
              <a:rPr lang="en-US" sz="2800" dirty="0"/>
              <a:t/>
            </a:r>
            <a:br>
              <a:rPr lang="en-US" sz="2800" dirty="0"/>
            </a:br>
            <a:r>
              <a:rPr lang="en-US" sz="2800" b="1" dirty="0"/>
              <a:t> </a:t>
            </a:r>
            <a:r>
              <a:rPr lang="en-US" sz="2800" dirty="0"/>
              <a:t/>
            </a:r>
            <a:br>
              <a:rPr lang="en-US" sz="2800" dirty="0"/>
            </a:br>
            <a:r>
              <a:rPr lang="en-US" sz="2800" dirty="0" smtClean="0"/>
              <a:t>    a-</a:t>
            </a:r>
            <a:r>
              <a:rPr lang="en-US" sz="2800" b="1" dirty="0" smtClean="0"/>
              <a:t>When </a:t>
            </a:r>
            <a:r>
              <a:rPr lang="en-US" sz="2800" b="1" dirty="0"/>
              <a:t>total number of carbon atoms of R5 and R’5 equal to (7-9) it has rapid onset and short duration of action.</a:t>
            </a:r>
            <a:r>
              <a:rPr lang="en-US" sz="2800" dirty="0"/>
              <a:t/>
            </a:r>
            <a:br>
              <a:rPr lang="en-US" sz="2800" dirty="0"/>
            </a:br>
            <a:r>
              <a:rPr lang="en-US" sz="2800" dirty="0" smtClean="0"/>
              <a:t>  b-</a:t>
            </a:r>
            <a:r>
              <a:rPr lang="en-US" sz="2800" b="1" dirty="0" smtClean="0"/>
              <a:t>When </a:t>
            </a:r>
            <a:r>
              <a:rPr lang="en-US" sz="2800" b="1" dirty="0"/>
              <a:t>the total number of carbon atoms at C-5= 4 it has slow onset and long duration of action, this occur when we have (2ethyl) groups or one ethyl and one phenyl group, like Phenobarbital. This phenyl group has water solubility more than expected from a 6-carbon chain which is similar to water solubility of C3, C4 straight chain.</a:t>
            </a:r>
            <a:r>
              <a:rPr lang="en-US" sz="2800" dirty="0"/>
              <a:t/>
            </a:r>
            <a:br>
              <a:rPr lang="en-US" sz="2800" dirty="0"/>
            </a:br>
            <a:r>
              <a:rPr lang="en-US" sz="2800" dirty="0" smtClean="0"/>
              <a:t>  c-</a:t>
            </a:r>
            <a:r>
              <a:rPr lang="en-US" sz="2800" b="1" dirty="0" smtClean="0"/>
              <a:t>Intermediate </a:t>
            </a:r>
            <a:r>
              <a:rPr lang="en-US" sz="2800" b="1" dirty="0"/>
              <a:t>onset and duration of action (C5-C7) carbon atom.</a:t>
            </a:r>
            <a:r>
              <a:rPr lang="en-US" sz="2800" dirty="0"/>
              <a:t/>
            </a:r>
            <a:br>
              <a:rPr lang="en-US" sz="2800" dirty="0"/>
            </a:br>
            <a:r>
              <a:rPr lang="en-US" sz="2800" b="1" dirty="0"/>
              <a:t> </a:t>
            </a:r>
            <a:r>
              <a:rPr lang="en-US" sz="2800" dirty="0"/>
              <a:t/>
            </a:r>
            <a:br>
              <a:rPr lang="en-US" sz="2800" dirty="0"/>
            </a:br>
            <a:endParaRPr lang="ar-IQ" sz="2800" dirty="0"/>
          </a:p>
        </p:txBody>
      </p:sp>
    </p:spTree>
    <p:extLst>
      <p:ext uri="{BB962C8B-B14F-4D97-AF65-F5344CB8AC3E}">
        <p14:creationId xmlns:p14="http://schemas.microsoft.com/office/powerpoint/2010/main" val="555327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35280" cy="6322714"/>
          </a:xfrm>
        </p:spPr>
        <p:txBody>
          <a:bodyPr>
            <a:normAutofit/>
          </a:bodyPr>
          <a:lstStyle/>
          <a:p>
            <a:endParaRPr lang="ar-IQ" sz="3600" dirty="0"/>
          </a:p>
        </p:txBody>
      </p:sp>
      <p:graphicFrame>
        <p:nvGraphicFramePr>
          <p:cNvPr id="11" name="كائن 10"/>
          <p:cNvGraphicFramePr>
            <a:graphicFrameLocks noChangeAspect="1"/>
          </p:cNvGraphicFramePr>
          <p:nvPr>
            <p:extLst>
              <p:ext uri="{D42A27DB-BD31-4B8C-83A1-F6EECF244321}">
                <p14:modId xmlns:p14="http://schemas.microsoft.com/office/powerpoint/2010/main" val="3237219873"/>
              </p:ext>
            </p:extLst>
          </p:nvPr>
        </p:nvGraphicFramePr>
        <p:xfrm>
          <a:off x="1187624" y="57763"/>
          <a:ext cx="7272808" cy="6835846"/>
        </p:xfrm>
        <a:graphic>
          <a:graphicData uri="http://schemas.openxmlformats.org/presentationml/2006/ole">
            <mc:AlternateContent xmlns:mc="http://schemas.openxmlformats.org/markup-compatibility/2006">
              <mc:Choice xmlns:v="urn:schemas-microsoft-com:vml" Requires="v">
                <p:oleObj spid="_x0000_s6157" name="مستند" r:id="rId3" imgW="6888601" imgH="8840456" progId="Word.Document.12">
                  <p:embed/>
                </p:oleObj>
              </mc:Choice>
              <mc:Fallback>
                <p:oleObj name="مستند" r:id="rId3" imgW="6888601" imgH="8840456" progId="Word.Document.12">
                  <p:embed/>
                  <p:pic>
                    <p:nvPicPr>
                      <p:cNvPr id="0" name=""/>
                      <p:cNvPicPr/>
                      <p:nvPr/>
                    </p:nvPicPr>
                    <p:blipFill>
                      <a:blip r:embed="rId4"/>
                      <a:stretch>
                        <a:fillRect/>
                      </a:stretch>
                    </p:blipFill>
                    <p:spPr>
                      <a:xfrm>
                        <a:off x="1187624" y="57763"/>
                        <a:ext cx="7272808" cy="6835846"/>
                      </a:xfrm>
                      <a:prstGeom prst="rect">
                        <a:avLst/>
                      </a:prstGeom>
                    </p:spPr>
                  </p:pic>
                </p:oleObj>
              </mc:Fallback>
            </mc:AlternateContent>
          </a:graphicData>
        </a:graphic>
      </p:graphicFrame>
    </p:spTree>
    <p:extLst>
      <p:ext uri="{BB962C8B-B14F-4D97-AF65-F5344CB8AC3E}">
        <p14:creationId xmlns:p14="http://schemas.microsoft.com/office/powerpoint/2010/main" val="1328656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3440202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435280" cy="6394722"/>
          </a:xfrm>
        </p:spPr>
        <p:txBody>
          <a:bodyPr>
            <a:normAutofit fontScale="90000"/>
          </a:bodyPr>
          <a:lstStyle/>
          <a:p>
            <a:pPr algn="l">
              <a:spcAft>
                <a:spcPts val="0"/>
              </a:spcAft>
            </a:pPr>
            <a:r>
              <a:rPr lang="en-US" sz="3100" i="1" u="sng" dirty="0">
                <a:solidFill>
                  <a:srgbClr val="C00000"/>
                </a:solidFill>
                <a:latin typeface="Times New Roman"/>
                <a:ea typeface="Calibri"/>
                <a:cs typeface="Arial"/>
              </a:rPr>
              <a:t>Miscellaneous Sedative-Hypnotics</a:t>
            </a:r>
            <a:r>
              <a:rPr lang="en-US" sz="3100" dirty="0">
                <a:ea typeface="Calibri"/>
                <a:cs typeface="Arial"/>
              </a:rPr>
              <a:t/>
            </a:r>
            <a:br>
              <a:rPr lang="en-US" sz="3100" dirty="0">
                <a:ea typeface="Calibri"/>
                <a:cs typeface="Arial"/>
              </a:rPr>
            </a:br>
            <a:r>
              <a:rPr lang="en-US" sz="3100" dirty="0">
                <a:latin typeface="Times New Roman"/>
                <a:ea typeface="Calibri"/>
                <a:cs typeface="Arial"/>
              </a:rPr>
              <a:t>A wide range of chemical structures (e.g.. imides. amides, alcohols) can produce sedation and hypnosis resembling those produced by the barbiturates. </a:t>
            </a:r>
            <a:r>
              <a:rPr lang="en-US" sz="3100" dirty="0">
                <a:ea typeface="Calibri"/>
                <a:cs typeface="Arial"/>
              </a:rPr>
              <a:t/>
            </a:r>
            <a:br>
              <a:rPr lang="en-US" sz="3100" dirty="0">
                <a:ea typeface="Calibri"/>
                <a:cs typeface="Arial"/>
              </a:rPr>
            </a:br>
            <a:r>
              <a:rPr lang="en-US" sz="3100" dirty="0">
                <a:latin typeface="Times New Roman"/>
                <a:ea typeface="Calibri"/>
                <a:cs typeface="Arial"/>
              </a:rPr>
              <a:t> </a:t>
            </a:r>
            <a:r>
              <a:rPr lang="en-US" sz="3100" dirty="0">
                <a:ea typeface="Calibri"/>
                <a:cs typeface="Arial"/>
              </a:rPr>
              <a:t/>
            </a:r>
            <a:br>
              <a:rPr lang="en-US" sz="3100" dirty="0">
                <a:ea typeface="Calibri"/>
                <a:cs typeface="Arial"/>
              </a:rPr>
            </a:br>
            <a:r>
              <a:rPr lang="en-US" sz="3100" dirty="0" smtClean="0">
                <a:ea typeface="Calibri"/>
                <a:cs typeface="Arial"/>
              </a:rPr>
              <a:t>1. </a:t>
            </a:r>
            <a:r>
              <a:rPr lang="en-US" sz="2700" b="1" dirty="0" smtClean="0">
                <a:solidFill>
                  <a:srgbClr val="00B050"/>
                </a:solidFill>
                <a:latin typeface="Times New Roman"/>
                <a:ea typeface="Calibri"/>
                <a:cs typeface="Arial"/>
              </a:rPr>
              <a:t>Amides </a:t>
            </a:r>
            <a:r>
              <a:rPr lang="en-US" sz="2700" b="1" dirty="0">
                <a:solidFill>
                  <a:srgbClr val="00B050"/>
                </a:solidFill>
                <a:latin typeface="Times New Roman"/>
                <a:ea typeface="Calibri"/>
                <a:cs typeface="Arial"/>
              </a:rPr>
              <a:t>and imides</a:t>
            </a:r>
            <a:r>
              <a:rPr lang="en-US" sz="2700" dirty="0">
                <a:ea typeface="Calibri"/>
                <a:cs typeface="Arial"/>
              </a:rPr>
              <a:t/>
            </a:r>
            <a:br>
              <a:rPr lang="en-US" sz="2700" dirty="0">
                <a:ea typeface="Calibri"/>
                <a:cs typeface="Arial"/>
              </a:rPr>
            </a:br>
            <a:r>
              <a:rPr lang="en-US" sz="2700" b="1" dirty="0" err="1">
                <a:solidFill>
                  <a:srgbClr val="002060"/>
                </a:solidFill>
                <a:latin typeface="Times New Roman"/>
                <a:ea typeface="Calibri"/>
                <a:cs typeface="Arial"/>
              </a:rPr>
              <a:t>Glutethimide</a:t>
            </a:r>
            <a:r>
              <a:rPr lang="en-US" sz="2800" dirty="0">
                <a:ea typeface="Calibri"/>
                <a:cs typeface="Arial"/>
              </a:rPr>
              <a:t/>
            </a:r>
            <a:br>
              <a:rPr lang="en-US" sz="2800" dirty="0">
                <a:ea typeface="Calibri"/>
                <a:cs typeface="Arial"/>
              </a:rPr>
            </a:br>
            <a:r>
              <a:rPr lang="ar-SA" sz="3200" b="1" dirty="0">
                <a:ea typeface="Calibri"/>
              </a:rPr>
              <a:t> </a:t>
            </a:r>
            <a:r>
              <a:rPr lang="en-US" sz="2800" dirty="0">
                <a:ea typeface="Calibri"/>
                <a:cs typeface="Arial"/>
              </a:rPr>
              <a:t/>
            </a:r>
            <a:br>
              <a:rPr lang="en-US" sz="2800" dirty="0">
                <a:ea typeface="Calibri"/>
                <a:cs typeface="Arial"/>
              </a:rPr>
            </a:br>
            <a:r>
              <a:rPr lang="ar-SA" sz="2800" dirty="0">
                <a:ea typeface="Calibri"/>
                <a:cs typeface="Arial"/>
              </a:rPr>
              <a:t> </a:t>
            </a:r>
            <a:r>
              <a:rPr lang="en-US" sz="2800" dirty="0">
                <a:ea typeface="Calibri"/>
                <a:cs typeface="Arial"/>
              </a:rPr>
              <a:t/>
            </a:r>
            <a:br>
              <a:rPr lang="en-US" sz="2800" dirty="0">
                <a:ea typeface="Calibri"/>
                <a:cs typeface="Arial"/>
              </a:rPr>
            </a:br>
            <a:r>
              <a:rPr lang="en-US" sz="3100" dirty="0" smtClean="0">
                <a:ea typeface="Calibri"/>
                <a:cs typeface="Arial"/>
              </a:rPr>
              <a:t/>
            </a:r>
            <a:br>
              <a:rPr lang="en-US" sz="3100" dirty="0" smtClean="0">
                <a:ea typeface="Calibri"/>
                <a:cs typeface="Arial"/>
              </a:rPr>
            </a:br>
            <a:r>
              <a:rPr lang="en-US" sz="3100" dirty="0" smtClean="0">
                <a:ea typeface="Calibri"/>
                <a:cs typeface="Arial"/>
              </a:rPr>
              <a:t/>
            </a:r>
            <a:br>
              <a:rPr lang="en-US" sz="3100" dirty="0" smtClean="0">
                <a:ea typeface="Calibri"/>
                <a:cs typeface="Arial"/>
              </a:rPr>
            </a:br>
            <a:r>
              <a:rPr lang="en-US" sz="3100" dirty="0" smtClean="0">
                <a:ea typeface="Calibri"/>
                <a:cs typeface="Arial"/>
              </a:rPr>
              <a:t>2</a:t>
            </a:r>
            <a:r>
              <a:rPr lang="en-US" sz="2700" dirty="0" smtClean="0">
                <a:ea typeface="Calibri"/>
                <a:cs typeface="Arial"/>
              </a:rPr>
              <a:t>. </a:t>
            </a:r>
            <a:r>
              <a:rPr lang="en-US" sz="2700" b="1" dirty="0" smtClean="0">
                <a:solidFill>
                  <a:srgbClr val="00B050"/>
                </a:solidFill>
                <a:latin typeface="Times New Roman"/>
                <a:ea typeface="Calibri"/>
                <a:cs typeface="Arial"/>
              </a:rPr>
              <a:t>Alcohols </a:t>
            </a:r>
            <a:r>
              <a:rPr lang="en-US" sz="2700" b="1" dirty="0">
                <a:solidFill>
                  <a:srgbClr val="00B050"/>
                </a:solidFill>
                <a:latin typeface="Times New Roman"/>
                <a:ea typeface="Calibri"/>
                <a:cs typeface="Arial"/>
              </a:rPr>
              <a:t>and Their Carbamate Derivatives</a:t>
            </a:r>
            <a:r>
              <a:rPr lang="en-US" sz="2700" dirty="0">
                <a:ea typeface="Calibri"/>
                <a:cs typeface="Arial"/>
              </a:rPr>
              <a:t/>
            </a:r>
            <a:br>
              <a:rPr lang="en-US" sz="2700" dirty="0">
                <a:ea typeface="Calibri"/>
                <a:cs typeface="Arial"/>
              </a:rPr>
            </a:br>
            <a:r>
              <a:rPr lang="en-US" sz="2700" b="1" dirty="0">
                <a:latin typeface="Times New Roman"/>
                <a:ea typeface="Calibri"/>
                <a:cs typeface="Arial"/>
              </a:rPr>
              <a:t>Ethanol is a sedative hypnotic agent, but many problems associated with chronic used of alcohol (chronic alcoholism</a:t>
            </a:r>
            <a:r>
              <a:rPr lang="en-US" sz="2700" b="1" dirty="0" smtClean="0">
                <a:latin typeface="Times New Roman"/>
                <a:ea typeface="Calibri"/>
                <a:cs typeface="Arial"/>
              </a:rPr>
              <a:t>)</a:t>
            </a:r>
            <a:r>
              <a:rPr lang="en-US" sz="2700" b="1" dirty="0">
                <a:latin typeface="Times New Roman"/>
                <a:ea typeface="Calibri"/>
                <a:cs typeface="Arial"/>
              </a:rPr>
              <a:t> </a:t>
            </a:r>
            <a:r>
              <a:rPr lang="en-US" sz="2700" dirty="0">
                <a:ea typeface="Calibri"/>
                <a:cs typeface="Arial"/>
              </a:rPr>
              <a:t/>
            </a:r>
            <a:br>
              <a:rPr lang="en-US" sz="2700" dirty="0">
                <a:ea typeface="Calibri"/>
                <a:cs typeface="Arial"/>
              </a:rPr>
            </a:br>
            <a:endParaRPr lang="ar-IQ" sz="27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276872"/>
            <a:ext cx="2605062" cy="1973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5928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964488" cy="6858000"/>
          </a:xfrm>
        </p:spPr>
        <p:txBody>
          <a:bodyPr>
            <a:normAutofit fontScale="90000"/>
          </a:bodyPr>
          <a:lstStyle/>
          <a:p>
            <a:pPr algn="l"/>
            <a:r>
              <a:rPr lang="en-US" sz="2200" b="1" i="1" u="sng" dirty="0" smtClean="0"/>
              <a:t/>
            </a:r>
            <a:br>
              <a:rPr lang="en-US" sz="2200" b="1" i="1" u="sng" dirty="0" smtClean="0"/>
            </a:br>
            <a:r>
              <a:rPr lang="en-US" sz="2200" b="1" i="1" u="sng" dirty="0" smtClean="0"/>
              <a:t>SAR</a:t>
            </a:r>
            <a:r>
              <a:rPr lang="en-US" sz="2200" dirty="0"/>
              <a:t/>
            </a:r>
            <a:br>
              <a:rPr lang="en-US" sz="2200" dirty="0"/>
            </a:br>
            <a:r>
              <a:rPr lang="en-US" sz="2200" b="1" dirty="0"/>
              <a:t> </a:t>
            </a:r>
            <a:r>
              <a:rPr lang="en-US" sz="2200" dirty="0"/>
              <a:t/>
            </a:r>
            <a:br>
              <a:rPr lang="en-US" sz="2200" dirty="0"/>
            </a:br>
            <a:r>
              <a:rPr lang="en-US" sz="2200" dirty="0" smtClean="0"/>
              <a:t>1. </a:t>
            </a:r>
            <a:r>
              <a:rPr lang="en-US" sz="2200" b="1" dirty="0" smtClean="0"/>
              <a:t>CNS </a:t>
            </a:r>
            <a:r>
              <a:rPr lang="en-US" sz="2200" b="1" dirty="0"/>
              <a:t>depressant potency increases with increase M.W, up to eight carbon atoms, with activity decreasing </a:t>
            </a:r>
            <a:r>
              <a:rPr lang="en-US" sz="2200" b="1" dirty="0" smtClean="0"/>
              <a:t>there after.</a:t>
            </a:r>
            <a:r>
              <a:rPr lang="en-US" sz="3200" b="1" dirty="0"/>
              <a:t> </a:t>
            </a:r>
            <a:r>
              <a:rPr lang="en-US" sz="3200" dirty="0"/>
              <a:t/>
            </a:r>
            <a:br>
              <a:rPr lang="en-US" sz="3200" dirty="0"/>
            </a:br>
            <a:r>
              <a:rPr lang="en-US" sz="3200" b="1" dirty="0"/>
              <a:t> </a:t>
            </a:r>
            <a:r>
              <a:rPr lang="en-US" sz="3200" b="1" dirty="0" smtClean="0"/>
              <a:t>2. </a:t>
            </a:r>
            <a:r>
              <a:rPr lang="en-US" sz="3200" dirty="0" smtClean="0"/>
              <a:t>Branching </a:t>
            </a:r>
            <a:r>
              <a:rPr lang="en-US" sz="3200" dirty="0"/>
              <a:t>of the alkyl chain increase depressant activity and, in an isometric series, the order of potency is tertiary &gt; secondary &gt; primary. This may be because tertiary and secondary alcohols are not metabolized by oxidation to the corresponding carboxylic acids</a:t>
            </a:r>
            <a:r>
              <a:rPr lang="en-US" sz="3200" dirty="0" smtClean="0"/>
              <a:t>.</a:t>
            </a:r>
            <a:r>
              <a:rPr lang="en-US" sz="3200" dirty="0"/>
              <a:t> </a:t>
            </a:r>
            <a:br>
              <a:rPr lang="en-US" sz="3200" dirty="0"/>
            </a:br>
            <a:r>
              <a:rPr lang="en-US" sz="3200" dirty="0"/>
              <a:t> </a:t>
            </a:r>
            <a:r>
              <a:rPr lang="en-US" sz="3200" dirty="0" smtClean="0"/>
              <a:t>3. Replacement </a:t>
            </a:r>
            <a:r>
              <a:rPr lang="en-US" sz="3200" dirty="0"/>
              <a:t>of a hydrogen atom in the alkyl group by a has an effect equivalent to increasing the alkyl chain and for lower M.W alcohol increase potency</a:t>
            </a:r>
            <a:r>
              <a:rPr lang="en-US" sz="3200" dirty="0" smtClean="0"/>
              <a:t>.</a:t>
            </a:r>
            <a:r>
              <a:rPr lang="en-US" sz="3200" dirty="0"/>
              <a:t> </a:t>
            </a:r>
            <a:br>
              <a:rPr lang="en-US" sz="3200" dirty="0"/>
            </a:br>
            <a:r>
              <a:rPr lang="en-US" sz="3200" dirty="0" smtClean="0"/>
              <a:t>4. </a:t>
            </a:r>
            <a:r>
              <a:rPr lang="en-US" sz="3200" dirty="0" err="1" smtClean="0"/>
              <a:t>Carbamylation</a:t>
            </a:r>
            <a:r>
              <a:rPr lang="en-US" sz="3200" dirty="0" smtClean="0"/>
              <a:t> </a:t>
            </a:r>
            <a:r>
              <a:rPr lang="en-US" sz="3200" dirty="0"/>
              <a:t>of alcohols generally increases depressant potency. Carbamate groups are generally much more resistant to metabolic inactivation than hydroxyl functions.</a:t>
            </a:r>
            <a:br>
              <a:rPr lang="en-US" sz="3200" dirty="0"/>
            </a:br>
            <a:r>
              <a:rPr lang="ar-SA" sz="3200" b="1" dirty="0"/>
              <a:t> </a:t>
            </a:r>
            <a:endParaRPr lang="ar-IQ" sz="3200" dirty="0"/>
          </a:p>
        </p:txBody>
      </p:sp>
    </p:spTree>
    <p:extLst>
      <p:ext uri="{BB962C8B-B14F-4D97-AF65-F5344CB8AC3E}">
        <p14:creationId xmlns:p14="http://schemas.microsoft.com/office/powerpoint/2010/main" val="1876936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pPr algn="l"/>
            <a:r>
              <a:rPr lang="en-US" sz="3200" b="1" dirty="0"/>
              <a:t>Examples</a:t>
            </a:r>
            <a:r>
              <a:rPr lang="en-US" sz="3200" dirty="0"/>
              <a:t/>
            </a:r>
            <a:br>
              <a:rPr lang="en-US" sz="3200" dirty="0"/>
            </a:br>
            <a:r>
              <a:rPr lang="en-US" sz="3200" b="1" dirty="0" err="1">
                <a:solidFill>
                  <a:srgbClr val="FF0000"/>
                </a:solidFill>
                <a:cs typeface="+mn-cs"/>
              </a:rPr>
              <a:t>Ethchlorvynol</a:t>
            </a:r>
            <a:r>
              <a:rPr lang="en-US" sz="3200" dirty="0">
                <a:solidFill>
                  <a:srgbClr val="FF0000"/>
                </a:solidFill>
              </a:rPr>
              <a:t/>
            </a:r>
            <a:br>
              <a:rPr lang="en-US" sz="3200" dirty="0">
                <a:solidFill>
                  <a:srgbClr val="FF0000"/>
                </a:solidFill>
              </a:rPr>
            </a:br>
            <a:r>
              <a:rPr lang="ar-IQ" sz="3200" dirty="0" smtClean="0">
                <a:solidFill>
                  <a:srgbClr val="FF0000"/>
                </a:solidFill>
              </a:rPr>
              <a:t/>
            </a:r>
            <a:br>
              <a:rPr lang="ar-IQ" sz="3200" dirty="0" smtClean="0">
                <a:solidFill>
                  <a:srgbClr val="FF0000"/>
                </a:solidFill>
              </a:rPr>
            </a:br>
            <a:r>
              <a:rPr lang="ar-IQ" sz="3200" dirty="0"/>
              <a:t/>
            </a:r>
            <a:br>
              <a:rPr lang="ar-IQ" sz="3200" dirty="0"/>
            </a:br>
            <a:r>
              <a:rPr lang="ar-IQ" sz="3200" dirty="0" smtClean="0"/>
              <a:t/>
            </a:r>
            <a:br>
              <a:rPr lang="ar-IQ" sz="3200" dirty="0" smtClean="0"/>
            </a:br>
            <a:r>
              <a:rPr lang="ar-IQ" sz="3200" dirty="0"/>
              <a:t/>
            </a:r>
            <a:br>
              <a:rPr lang="ar-IQ" sz="3200" dirty="0"/>
            </a:br>
            <a:r>
              <a:rPr lang="ar-IQ" sz="3200" dirty="0" smtClean="0"/>
              <a:t/>
            </a:r>
            <a:br>
              <a:rPr lang="ar-IQ" sz="3200" dirty="0" smtClean="0"/>
            </a:br>
            <a:r>
              <a:rPr lang="ar-IQ" sz="3200" dirty="0"/>
              <a:t/>
            </a:r>
            <a:br>
              <a:rPr lang="ar-IQ" sz="3200" dirty="0"/>
            </a:br>
            <a:r>
              <a:rPr lang="ar-IQ" sz="3200" dirty="0" smtClean="0"/>
              <a:t/>
            </a:r>
            <a:br>
              <a:rPr lang="ar-IQ" sz="3200" dirty="0" smtClean="0"/>
            </a:br>
            <a:endParaRPr lang="ar-IQ" sz="32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356158"/>
            <a:ext cx="4824536" cy="1967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3894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91264" cy="6250706"/>
          </a:xfrm>
        </p:spPr>
        <p:txBody>
          <a:bodyPr>
            <a:normAutofit fontScale="90000"/>
          </a:bodyPr>
          <a:lstStyle/>
          <a:p>
            <a:pPr lvl="0" algn="l" rtl="0"/>
            <a:r>
              <a:rPr lang="en-US" sz="3200" b="1" dirty="0" smtClean="0">
                <a:solidFill>
                  <a:srgbClr val="FF0000"/>
                </a:solidFill>
              </a:rPr>
              <a:t>b-</a:t>
            </a:r>
            <a:r>
              <a:rPr lang="en-US" sz="3200" b="1" dirty="0" err="1" smtClean="0">
                <a:solidFill>
                  <a:srgbClr val="FF0000"/>
                </a:solidFill>
              </a:rPr>
              <a:t>Meprobamate</a:t>
            </a:r>
            <a:r>
              <a:rPr lang="en-US" sz="3200" dirty="0"/>
              <a:t/>
            </a:r>
            <a:br>
              <a:rPr lang="en-US" sz="3200" dirty="0"/>
            </a:br>
            <a:r>
              <a:rPr lang="en-US" sz="3200" b="1" dirty="0"/>
              <a:t> </a:t>
            </a:r>
            <a:r>
              <a:rPr lang="en-US" sz="3200" dirty="0"/>
              <a:t/>
            </a:r>
            <a:br>
              <a:rPr lang="en-US" sz="3200" dirty="0"/>
            </a:br>
            <a:r>
              <a:rPr lang="en-US" sz="3200" b="1" dirty="0"/>
              <a:t> </a:t>
            </a:r>
            <a:r>
              <a:rPr lang="en-US" sz="3200" b="1" dirty="0" smtClean="0"/>
              <a:t/>
            </a:r>
            <a:br>
              <a:rPr lang="en-US" sz="3200" b="1" dirty="0" smtClean="0"/>
            </a:br>
            <a:r>
              <a:rPr lang="en-US" sz="3200" dirty="0"/>
              <a:t/>
            </a:r>
            <a:br>
              <a:rPr lang="en-US" sz="3200" dirty="0"/>
            </a:br>
            <a:r>
              <a:rPr lang="en-US" sz="3200" b="1" dirty="0">
                <a:solidFill>
                  <a:srgbClr val="0070C0"/>
                </a:solidFill>
              </a:rPr>
              <a:t>Uses:- </a:t>
            </a:r>
            <a:r>
              <a:rPr lang="en-US" sz="3200" dirty="0">
                <a:solidFill>
                  <a:srgbClr val="0070C0"/>
                </a:solidFill>
              </a:rPr>
              <a:t/>
            </a:r>
            <a:br>
              <a:rPr lang="en-US" sz="3200" dirty="0">
                <a:solidFill>
                  <a:srgbClr val="0070C0"/>
                </a:solidFill>
              </a:rPr>
            </a:br>
            <a:r>
              <a:rPr lang="en-US" sz="3200" b="1" dirty="0">
                <a:solidFill>
                  <a:srgbClr val="0070C0"/>
                </a:solidFill>
              </a:rPr>
              <a:t>Antianxiety agent. </a:t>
            </a:r>
            <a:r>
              <a:rPr lang="en-US" sz="3200" dirty="0">
                <a:solidFill>
                  <a:srgbClr val="0070C0"/>
                </a:solidFill>
              </a:rPr>
              <a:t/>
            </a:r>
            <a:br>
              <a:rPr lang="en-US" sz="3200" dirty="0">
                <a:solidFill>
                  <a:srgbClr val="0070C0"/>
                </a:solidFill>
              </a:rPr>
            </a:br>
            <a:r>
              <a:rPr lang="en-US" sz="3200" b="1" dirty="0">
                <a:solidFill>
                  <a:srgbClr val="0070C0"/>
                </a:solidFill>
              </a:rPr>
              <a:t>Sedative—hypnotic.</a:t>
            </a:r>
            <a:r>
              <a:rPr lang="en-US" sz="3200" dirty="0">
                <a:solidFill>
                  <a:srgbClr val="0070C0"/>
                </a:solidFill>
              </a:rPr>
              <a:t/>
            </a:r>
            <a:br>
              <a:rPr lang="en-US" sz="3200" dirty="0">
                <a:solidFill>
                  <a:srgbClr val="0070C0"/>
                </a:solidFill>
              </a:rPr>
            </a:br>
            <a:r>
              <a:rPr lang="en-US" sz="3200" b="1" dirty="0">
                <a:solidFill>
                  <a:srgbClr val="0070C0"/>
                </a:solidFill>
              </a:rPr>
              <a:t>The drug is effective against absence seizures and may worsen generalized tonic—</a:t>
            </a:r>
            <a:r>
              <a:rPr lang="en-US" sz="3200" b="1" dirty="0" err="1">
                <a:solidFill>
                  <a:srgbClr val="0070C0"/>
                </a:solidFill>
              </a:rPr>
              <a:t>clonic</a:t>
            </a:r>
            <a:r>
              <a:rPr lang="en-US" sz="3200" b="1" dirty="0">
                <a:solidFill>
                  <a:srgbClr val="0070C0"/>
                </a:solidFill>
              </a:rPr>
              <a:t> seizures.</a:t>
            </a:r>
            <a:r>
              <a:rPr lang="en-US" sz="3200" dirty="0">
                <a:solidFill>
                  <a:srgbClr val="0070C0"/>
                </a:solidFill>
              </a:rPr>
              <a:t/>
            </a:r>
            <a:br>
              <a:rPr lang="en-US" sz="3200" dirty="0">
                <a:solidFill>
                  <a:srgbClr val="0070C0"/>
                </a:solidFill>
              </a:rPr>
            </a:br>
            <a:r>
              <a:rPr lang="en-US" sz="3200" b="1" dirty="0" err="1">
                <a:solidFill>
                  <a:srgbClr val="0070C0"/>
                </a:solidFill>
              </a:rPr>
              <a:t>Meprobamate</a:t>
            </a:r>
            <a:r>
              <a:rPr lang="en-US" sz="3200" b="1" dirty="0">
                <a:solidFill>
                  <a:srgbClr val="0070C0"/>
                </a:solidFill>
              </a:rPr>
              <a:t> is also a centrally acting skeletal muscle relaxant. </a:t>
            </a:r>
            <a:r>
              <a:rPr lang="en-US" sz="3200" dirty="0">
                <a:solidFill>
                  <a:srgbClr val="0070C0"/>
                </a:solidFill>
              </a:rPr>
              <a:t/>
            </a:r>
            <a:br>
              <a:rPr lang="en-US" sz="3200" dirty="0">
                <a:solidFill>
                  <a:srgbClr val="0070C0"/>
                </a:solidFill>
              </a:rPr>
            </a:br>
            <a:r>
              <a:rPr lang="ar-SA" sz="3200" b="1" dirty="0">
                <a:solidFill>
                  <a:srgbClr val="0070C0"/>
                </a:solidFill>
              </a:rPr>
              <a:t> </a:t>
            </a:r>
            <a:endParaRPr lang="en-US" sz="3200" dirty="0">
              <a:solidFill>
                <a:srgbClr val="0070C0"/>
              </a:solidFill>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124744"/>
            <a:ext cx="5184576" cy="1638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3310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91264" cy="6394722"/>
          </a:xfrm>
        </p:spPr>
        <p:txBody>
          <a:bodyPr>
            <a:normAutofit fontScale="90000"/>
          </a:bodyPr>
          <a:lstStyle/>
          <a:p>
            <a:pPr algn="l"/>
            <a:r>
              <a:rPr lang="en-US" sz="3200" dirty="0"/>
              <a:t>Aldehydes and their derivatives</a:t>
            </a:r>
            <a:br>
              <a:rPr lang="en-US" sz="3200" dirty="0"/>
            </a:br>
            <a:r>
              <a:rPr lang="en-US" sz="3200" dirty="0" smtClean="0"/>
              <a:t>a-Chloral Hydrate</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a:t>S/E:- Chloral hydrate is a weak acid because its CCl</a:t>
            </a:r>
            <a:r>
              <a:rPr lang="en-US" sz="3200" baseline="-25000" dirty="0"/>
              <a:t>3</a:t>
            </a:r>
            <a:r>
              <a:rPr lang="en-US" sz="3200" dirty="0"/>
              <a:t> group is very strong electron withdrawing. A 10% aqueous solution of chloral hydrate has pH 3.5 to 4.4, which makes it irritating to mucous membranes in the stomach. As a result, GI upset commonly occurs for the drug if undiluted or taken on an empty stomach.</a:t>
            </a:r>
            <a:br>
              <a:rPr lang="en-US" sz="3200" dirty="0"/>
            </a:br>
            <a:r>
              <a:rPr lang="ar-SA" sz="3200" dirty="0"/>
              <a:t> </a:t>
            </a:r>
            <a:r>
              <a:rPr lang="en-US" sz="3200" dirty="0"/>
              <a:t/>
            </a:r>
            <a:br>
              <a:rPr lang="en-US" sz="3200" dirty="0"/>
            </a:br>
            <a:endParaRPr lang="ar-IQ" sz="32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4663" y="2070100"/>
            <a:ext cx="3114675" cy="272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438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178698"/>
          </a:xfrm>
        </p:spPr>
        <p:txBody>
          <a:bodyPr>
            <a:normAutofit/>
          </a:bodyPr>
          <a:lstStyle/>
          <a:p>
            <a:pPr algn="l"/>
            <a:r>
              <a:rPr lang="en-US" sz="4000" b="1" i="1" u="sng" dirty="0">
                <a:solidFill>
                  <a:srgbClr val="C00000"/>
                </a:solidFill>
                <a:latin typeface="Times New Roman"/>
                <a:ea typeface="Calibri"/>
                <a:cs typeface="Arial"/>
              </a:rPr>
              <a:t>Barbiturates</a:t>
            </a:r>
            <a:r>
              <a:rPr lang="en-US" sz="3200" dirty="0">
                <a:ea typeface="Calibri"/>
                <a:cs typeface="Arial"/>
              </a:rPr>
              <a:t/>
            </a:r>
            <a:br>
              <a:rPr lang="en-US" sz="3200" dirty="0">
                <a:ea typeface="Calibri"/>
                <a:cs typeface="Arial"/>
              </a:rPr>
            </a:br>
            <a:r>
              <a:rPr lang="en-US" sz="4000" b="1" i="1" dirty="0">
                <a:solidFill>
                  <a:srgbClr val="C00000"/>
                </a:solidFill>
                <a:latin typeface="Times New Roman"/>
                <a:ea typeface="Calibri"/>
                <a:cs typeface="Arial"/>
              </a:rPr>
              <a:t> </a:t>
            </a:r>
            <a:r>
              <a:rPr lang="en-US" sz="3200" dirty="0">
                <a:ea typeface="Calibri"/>
                <a:cs typeface="Arial"/>
              </a:rPr>
              <a:t/>
            </a:r>
            <a:br>
              <a:rPr lang="en-US" sz="3200" dirty="0">
                <a:ea typeface="Calibri"/>
                <a:cs typeface="Arial"/>
              </a:rPr>
            </a:br>
            <a:r>
              <a:rPr lang="ar-SA" sz="3600" b="1" dirty="0">
                <a:solidFill>
                  <a:srgbClr val="002060"/>
                </a:solidFill>
                <a:ea typeface="Calibri"/>
              </a:rPr>
              <a:t> </a:t>
            </a:r>
            <a:r>
              <a:rPr lang="en-US" sz="3200" dirty="0">
                <a:ea typeface="Calibri"/>
                <a:cs typeface="Arial"/>
              </a:rPr>
              <a:t/>
            </a:r>
            <a:br>
              <a:rPr lang="en-US" sz="3200" dirty="0">
                <a:ea typeface="Calibri"/>
                <a:cs typeface="Arial"/>
              </a:rPr>
            </a:br>
            <a:endParaRPr lang="ar-IQ" sz="3600" dirty="0"/>
          </a:p>
        </p:txBody>
      </p:sp>
    </p:spTree>
    <p:extLst>
      <p:ext uri="{BB962C8B-B14F-4D97-AF65-F5344CB8AC3E}">
        <p14:creationId xmlns:p14="http://schemas.microsoft.com/office/powerpoint/2010/main" val="107181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74642"/>
          </a:xfrm>
        </p:spPr>
        <p:txBody>
          <a:bodyPr>
            <a:normAutofit fontScale="90000"/>
          </a:bodyPr>
          <a:lstStyle/>
          <a:p>
            <a:pPr algn="l"/>
            <a:r>
              <a:rPr lang="en-US" sz="4000" b="1" i="1" u="sng" dirty="0">
                <a:solidFill>
                  <a:srgbClr val="C00000"/>
                </a:solidFill>
                <a:latin typeface="Times New Roman"/>
                <a:ea typeface="Calibri"/>
                <a:cs typeface="Arial"/>
              </a:rPr>
              <a:t>General structure </a:t>
            </a:r>
            <a:r>
              <a:rPr lang="en-US" sz="3200" dirty="0">
                <a:solidFill>
                  <a:prstClr val="black"/>
                </a:solidFill>
                <a:ea typeface="Calibri"/>
                <a:cs typeface="Arial"/>
              </a:rPr>
              <a:t/>
            </a:r>
            <a:br>
              <a:rPr lang="en-US" sz="3200" dirty="0">
                <a:solidFill>
                  <a:prstClr val="black"/>
                </a:solidFill>
                <a:ea typeface="Calibri"/>
                <a:cs typeface="Arial"/>
              </a:rPr>
            </a:br>
            <a:r>
              <a:rPr lang="en-US" sz="3600" b="1" dirty="0">
                <a:solidFill>
                  <a:srgbClr val="002060"/>
                </a:solidFill>
                <a:latin typeface="Times New Roman"/>
                <a:ea typeface="Calibri"/>
                <a:cs typeface="Arial"/>
              </a:rPr>
              <a:t>The barbiturate are 5,5’-disubstituted </a:t>
            </a:r>
            <a:r>
              <a:rPr lang="en-US" sz="3600" b="1" dirty="0" err="1">
                <a:solidFill>
                  <a:srgbClr val="002060"/>
                </a:solidFill>
                <a:latin typeface="Times New Roman"/>
                <a:ea typeface="Calibri"/>
                <a:cs typeface="Arial"/>
              </a:rPr>
              <a:t>barbituric</a:t>
            </a:r>
            <a:r>
              <a:rPr lang="en-US" sz="3600" b="1" dirty="0">
                <a:solidFill>
                  <a:srgbClr val="002060"/>
                </a:solidFill>
                <a:latin typeface="Times New Roman"/>
                <a:ea typeface="Calibri"/>
                <a:cs typeface="Arial"/>
              </a:rPr>
              <a:t> acid</a:t>
            </a:r>
            <a:r>
              <a:rPr lang="en-US" sz="3200" dirty="0">
                <a:solidFill>
                  <a:prstClr val="black"/>
                </a:solidFill>
                <a:ea typeface="Calibri"/>
                <a:cs typeface="Arial"/>
              </a:rPr>
              <a:t/>
            </a:r>
            <a:br>
              <a:rPr lang="en-US" sz="3200" dirty="0">
                <a:solidFill>
                  <a:prstClr val="black"/>
                </a:solidFill>
                <a:ea typeface="Calibri"/>
                <a:cs typeface="Arial"/>
              </a:rPr>
            </a:br>
            <a:r>
              <a:rPr lang="en-US" sz="3200" dirty="0" smtClean="0">
                <a:solidFill>
                  <a:prstClr val="black"/>
                </a:solidFill>
                <a:ea typeface="Calibri"/>
                <a:cs typeface="Arial"/>
              </a:rPr>
              <a:t/>
            </a:r>
            <a:br>
              <a:rPr lang="en-US" sz="3200" dirty="0" smtClean="0">
                <a:solidFill>
                  <a:prstClr val="black"/>
                </a:solidFill>
                <a:ea typeface="Calibri"/>
                <a:cs typeface="Arial"/>
              </a:rPr>
            </a:br>
            <a:r>
              <a:rPr lang="en-US" sz="3200" dirty="0">
                <a:solidFill>
                  <a:prstClr val="black"/>
                </a:solidFill>
                <a:ea typeface="Calibri"/>
                <a:cs typeface="Arial"/>
              </a:rPr>
              <a:t/>
            </a:r>
            <a:br>
              <a:rPr lang="en-US" sz="3200" dirty="0">
                <a:solidFill>
                  <a:prstClr val="black"/>
                </a:solidFill>
                <a:ea typeface="Calibri"/>
                <a:cs typeface="Arial"/>
              </a:rPr>
            </a:br>
            <a:r>
              <a:rPr lang="en-US" sz="3200" dirty="0" smtClean="0">
                <a:solidFill>
                  <a:prstClr val="black"/>
                </a:solidFill>
                <a:ea typeface="Calibri"/>
                <a:cs typeface="Arial"/>
              </a:rPr>
              <a:t/>
            </a:r>
            <a:br>
              <a:rPr lang="en-US" sz="3200" dirty="0" smtClean="0">
                <a:solidFill>
                  <a:prstClr val="black"/>
                </a:solidFill>
                <a:ea typeface="Calibri"/>
                <a:cs typeface="Arial"/>
              </a:rPr>
            </a:br>
            <a:r>
              <a:rPr lang="ar-IQ" sz="3200" dirty="0" smtClean="0">
                <a:solidFill>
                  <a:prstClr val="black"/>
                </a:solidFill>
                <a:ea typeface="Calibri"/>
                <a:cs typeface="Arial"/>
              </a:rPr>
              <a:t/>
            </a:r>
            <a:br>
              <a:rPr lang="ar-IQ" sz="3200" dirty="0" smtClean="0">
                <a:solidFill>
                  <a:prstClr val="black"/>
                </a:solidFill>
                <a:ea typeface="Calibri"/>
                <a:cs typeface="Arial"/>
              </a:rPr>
            </a:br>
            <a:r>
              <a:rPr lang="ar-IQ" sz="3200" dirty="0">
                <a:solidFill>
                  <a:prstClr val="black"/>
                </a:solidFill>
                <a:ea typeface="Calibri"/>
                <a:cs typeface="Arial"/>
              </a:rPr>
              <a:t/>
            </a:r>
            <a:br>
              <a:rPr lang="ar-IQ" sz="3200" dirty="0">
                <a:solidFill>
                  <a:prstClr val="black"/>
                </a:solidFill>
                <a:ea typeface="Calibri"/>
                <a:cs typeface="Arial"/>
              </a:rPr>
            </a:br>
            <a:r>
              <a:rPr lang="en-US" sz="3200" dirty="0" smtClean="0">
                <a:solidFill>
                  <a:prstClr val="black"/>
                </a:solidFill>
                <a:ea typeface="Calibri"/>
                <a:cs typeface="Arial"/>
              </a:rPr>
              <a:t/>
            </a:r>
            <a:br>
              <a:rPr lang="en-US" sz="3200" dirty="0" smtClean="0">
                <a:solidFill>
                  <a:prstClr val="black"/>
                </a:solidFill>
                <a:ea typeface="Calibri"/>
                <a:cs typeface="Arial"/>
              </a:rPr>
            </a:br>
            <a:r>
              <a:rPr lang="en-US" sz="3200" dirty="0" smtClean="0">
                <a:solidFill>
                  <a:prstClr val="black"/>
                </a:solidFill>
                <a:ea typeface="Calibri"/>
                <a:cs typeface="Arial"/>
              </a:rPr>
              <a:t>* </a:t>
            </a:r>
            <a:r>
              <a:rPr lang="en-US" sz="3200" b="1" dirty="0" smtClean="0">
                <a:latin typeface="Times New Roman"/>
                <a:ea typeface="Calibri"/>
                <a:cs typeface="Arial"/>
              </a:rPr>
              <a:t>The </a:t>
            </a:r>
            <a:r>
              <a:rPr lang="en-US" sz="3200" b="1" dirty="0">
                <a:latin typeface="Times New Roman"/>
                <a:ea typeface="Calibri"/>
                <a:cs typeface="Arial"/>
              </a:rPr>
              <a:t>structure of 5,5-disubstituted </a:t>
            </a:r>
            <a:r>
              <a:rPr lang="en-US" sz="3200" b="1" dirty="0" err="1">
                <a:latin typeface="Times New Roman"/>
                <a:ea typeface="Calibri"/>
                <a:cs typeface="Arial"/>
              </a:rPr>
              <a:t>barbituric</a:t>
            </a:r>
            <a:r>
              <a:rPr lang="en-US" sz="3200" b="1" dirty="0">
                <a:latin typeface="Times New Roman"/>
                <a:ea typeface="Calibri"/>
                <a:cs typeface="Arial"/>
              </a:rPr>
              <a:t> acids reveals their acidic character.</a:t>
            </a:r>
            <a:r>
              <a:rPr lang="en-US" sz="3200" dirty="0" smtClean="0">
                <a:solidFill>
                  <a:prstClr val="black"/>
                </a:solidFill>
                <a:ea typeface="Calibri"/>
                <a:cs typeface="Arial"/>
              </a:rPr>
              <a:t> </a:t>
            </a:r>
            <a:endParaRPr lang="ar-IQ"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636912"/>
            <a:ext cx="2519919" cy="2173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9099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en-US" sz="3200" dirty="0" smtClean="0"/>
              <a:t/>
            </a:r>
            <a:br>
              <a:rPr lang="en-US" sz="3200" dirty="0" smtClean="0"/>
            </a:br>
            <a:r>
              <a:rPr lang="en-US" sz="3200" dirty="0"/>
              <a:t/>
            </a:r>
            <a:br>
              <a:rPr lang="en-US" sz="3200" dirty="0"/>
            </a:br>
            <a:r>
              <a:rPr lang="en-US" sz="3200" dirty="0" smtClean="0"/>
              <a:t/>
            </a:r>
            <a:br>
              <a:rPr lang="en-US" sz="3200" dirty="0" smtClean="0"/>
            </a:br>
            <a:endParaRPr lang="ar-IQ"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000" y="1557820"/>
            <a:ext cx="9001000" cy="4910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251520" y="548680"/>
            <a:ext cx="8064896" cy="1323439"/>
          </a:xfrm>
          <a:prstGeom prst="rect">
            <a:avLst/>
          </a:prstGeom>
        </p:spPr>
        <p:txBody>
          <a:bodyPr wrap="square">
            <a:spAutoFit/>
          </a:bodyPr>
          <a:lstStyle/>
          <a:p>
            <a:pPr algn="l">
              <a:spcAft>
                <a:spcPts val="0"/>
              </a:spcAft>
            </a:pPr>
            <a:r>
              <a:rPr lang="en-US" sz="1600" b="1" dirty="0">
                <a:latin typeface="Times New Roman"/>
                <a:ea typeface="Calibri"/>
                <a:cs typeface="Arial"/>
              </a:rPr>
              <a:t> </a:t>
            </a:r>
            <a:endParaRPr lang="en-US" sz="1400" dirty="0">
              <a:ea typeface="Calibri"/>
              <a:cs typeface="Arial"/>
            </a:endParaRPr>
          </a:p>
          <a:p>
            <a:pPr algn="l">
              <a:spcAft>
                <a:spcPts val="0"/>
              </a:spcAft>
            </a:pPr>
            <a:r>
              <a:rPr lang="en-US" sz="2800" b="1" i="1" u="sng" dirty="0">
                <a:solidFill>
                  <a:srgbClr val="00B050"/>
                </a:solidFill>
                <a:latin typeface="Times New Roman"/>
                <a:ea typeface="Calibri"/>
                <a:cs typeface="Arial"/>
              </a:rPr>
              <a:t>General procedure for barbiturate </a:t>
            </a:r>
            <a:r>
              <a:rPr lang="en-US" sz="2800" b="1" i="1" u="sng" dirty="0" smtClean="0">
                <a:solidFill>
                  <a:srgbClr val="00B050"/>
                </a:solidFill>
                <a:latin typeface="Times New Roman"/>
                <a:ea typeface="Calibri"/>
                <a:cs typeface="Arial"/>
              </a:rPr>
              <a:t>preparation</a:t>
            </a:r>
          </a:p>
          <a:p>
            <a:pPr algn="l">
              <a:spcAft>
                <a:spcPts val="0"/>
              </a:spcAft>
            </a:pPr>
            <a:endParaRPr lang="en-US" b="1" i="1" u="sng" dirty="0">
              <a:solidFill>
                <a:srgbClr val="00B050"/>
              </a:solidFill>
              <a:latin typeface="Times New Roman"/>
              <a:ea typeface="Calibri"/>
              <a:cs typeface="Arial"/>
            </a:endParaRPr>
          </a:p>
          <a:p>
            <a:pPr algn="l">
              <a:spcAft>
                <a:spcPts val="0"/>
              </a:spcAft>
            </a:pPr>
            <a:r>
              <a:rPr lang="en-US" b="1" i="1" u="sng" dirty="0" smtClean="0">
                <a:solidFill>
                  <a:srgbClr val="00B050"/>
                </a:solidFill>
                <a:latin typeface="Times New Roman"/>
                <a:ea typeface="Calibri"/>
                <a:cs typeface="Arial"/>
              </a:rPr>
              <a:t> </a:t>
            </a:r>
            <a:endParaRPr lang="en-US" sz="1400" dirty="0">
              <a:ea typeface="Calibri"/>
              <a:cs typeface="Arial"/>
            </a:endParaRPr>
          </a:p>
        </p:txBody>
      </p:sp>
    </p:spTree>
    <p:extLst>
      <p:ext uri="{BB962C8B-B14F-4D97-AF65-F5344CB8AC3E}">
        <p14:creationId xmlns:p14="http://schemas.microsoft.com/office/powerpoint/2010/main" val="3161896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178698"/>
          </a:xfrm>
        </p:spPr>
        <p:txBody>
          <a:bodyPr>
            <a:normAutofit fontScale="90000"/>
          </a:bodyPr>
          <a:lstStyle/>
          <a:p>
            <a:pPr algn="l">
              <a:spcAft>
                <a:spcPts val="0"/>
              </a:spcAft>
            </a:pPr>
            <a:r>
              <a:rPr lang="en-US" sz="3200" dirty="0">
                <a:ea typeface="Calibri"/>
                <a:cs typeface="Arial"/>
              </a:rPr>
              <a:t/>
            </a:r>
            <a:br>
              <a:rPr lang="en-US" sz="3200" dirty="0">
                <a:ea typeface="Calibri"/>
                <a:cs typeface="Arial"/>
              </a:rPr>
            </a:br>
            <a:r>
              <a:rPr lang="en-US" sz="3600" b="1" i="1" u="sng" dirty="0">
                <a:solidFill>
                  <a:srgbClr val="0070C0"/>
                </a:solidFill>
                <a:latin typeface="Times New Roman"/>
                <a:ea typeface="Calibri"/>
                <a:cs typeface="Arial"/>
              </a:rPr>
              <a:t>Factor effecting lipophilicity of </a:t>
            </a:r>
            <a:r>
              <a:rPr lang="en-US" sz="3600" b="1" i="1" u="sng" dirty="0" err="1">
                <a:solidFill>
                  <a:srgbClr val="0070C0"/>
                </a:solidFill>
                <a:latin typeface="Times New Roman"/>
                <a:ea typeface="Calibri"/>
                <a:cs typeface="Arial"/>
              </a:rPr>
              <a:t>barbituric</a:t>
            </a:r>
            <a:r>
              <a:rPr lang="en-US" sz="3600" b="1" i="1" u="sng" dirty="0">
                <a:solidFill>
                  <a:srgbClr val="0070C0"/>
                </a:solidFill>
                <a:latin typeface="Times New Roman"/>
                <a:ea typeface="Calibri"/>
                <a:cs typeface="Arial"/>
              </a:rPr>
              <a:t> </a:t>
            </a:r>
            <a:r>
              <a:rPr lang="en-US" sz="3600" b="1" i="1" u="sng" dirty="0" smtClean="0">
                <a:solidFill>
                  <a:srgbClr val="0070C0"/>
                </a:solidFill>
                <a:latin typeface="Times New Roman"/>
                <a:ea typeface="Calibri"/>
                <a:cs typeface="Arial"/>
              </a:rPr>
              <a:t>acid</a:t>
            </a:r>
            <a:r>
              <a:rPr lang="en-US" sz="3600" b="1" i="1" dirty="0">
                <a:solidFill>
                  <a:srgbClr val="0070C0"/>
                </a:solidFill>
                <a:latin typeface="Times New Roman"/>
                <a:ea typeface="Calibri"/>
                <a:cs typeface="Arial"/>
              </a:rPr>
              <a:t> </a:t>
            </a:r>
            <a:r>
              <a:rPr lang="en-US" sz="3200" dirty="0">
                <a:ea typeface="Calibri"/>
                <a:cs typeface="Arial"/>
              </a:rPr>
              <a:t/>
            </a:r>
            <a:br>
              <a:rPr lang="en-US" sz="3200" dirty="0">
                <a:ea typeface="Calibri"/>
                <a:cs typeface="Arial"/>
              </a:rPr>
            </a:br>
            <a:r>
              <a:rPr lang="en-US" sz="3200" dirty="0" smtClean="0">
                <a:ea typeface="Calibri"/>
                <a:cs typeface="Arial"/>
              </a:rPr>
              <a:t>1.</a:t>
            </a:r>
            <a:r>
              <a:rPr lang="en-US" sz="3600" b="1" dirty="0" smtClean="0">
                <a:solidFill>
                  <a:srgbClr val="00B050"/>
                </a:solidFill>
                <a:latin typeface="Times New Roman"/>
                <a:ea typeface="Calibri"/>
                <a:cs typeface="Arial"/>
              </a:rPr>
              <a:t>Those </a:t>
            </a:r>
            <a:r>
              <a:rPr lang="en-US" sz="3600" b="1" dirty="0">
                <a:solidFill>
                  <a:srgbClr val="00B050"/>
                </a:solidFill>
                <a:latin typeface="Times New Roman"/>
                <a:ea typeface="Calibri"/>
                <a:cs typeface="Arial"/>
              </a:rPr>
              <a:t>without methyl substituents on the nitrogen(N1 or N3) have </a:t>
            </a:r>
            <a:r>
              <a:rPr lang="en-US" sz="3600" b="1" dirty="0" err="1">
                <a:solidFill>
                  <a:srgbClr val="00B050"/>
                </a:solidFill>
                <a:latin typeface="Times New Roman"/>
                <a:ea typeface="Calibri"/>
                <a:cs typeface="Arial"/>
              </a:rPr>
              <a:t>pK</a:t>
            </a:r>
            <a:r>
              <a:rPr lang="en-US" sz="3600" b="1" baseline="-25000" dirty="0" err="1">
                <a:solidFill>
                  <a:srgbClr val="00B050"/>
                </a:solidFill>
                <a:latin typeface="Times New Roman"/>
                <a:ea typeface="Calibri"/>
                <a:cs typeface="Arial"/>
              </a:rPr>
              <a:t>a</a:t>
            </a:r>
            <a:r>
              <a:rPr lang="en-US" sz="3600" b="1" dirty="0" err="1">
                <a:solidFill>
                  <a:srgbClr val="00B050"/>
                </a:solidFill>
                <a:latin typeface="Times New Roman"/>
                <a:ea typeface="Calibri"/>
                <a:cs typeface="Arial"/>
              </a:rPr>
              <a:t>s</a:t>
            </a:r>
            <a:r>
              <a:rPr lang="en-US" sz="3600" b="1" dirty="0">
                <a:solidFill>
                  <a:srgbClr val="00B050"/>
                </a:solidFill>
                <a:latin typeface="Times New Roman"/>
                <a:ea typeface="Calibri"/>
                <a:cs typeface="Arial"/>
              </a:rPr>
              <a:t> of about 7.6; those with a methyl substituent have </a:t>
            </a:r>
            <a:r>
              <a:rPr lang="en-US" sz="3600" b="1" dirty="0" err="1">
                <a:solidFill>
                  <a:srgbClr val="00B050"/>
                </a:solidFill>
                <a:latin typeface="Times New Roman"/>
                <a:ea typeface="Calibri"/>
                <a:cs typeface="Arial"/>
              </a:rPr>
              <a:t>pK</a:t>
            </a:r>
            <a:r>
              <a:rPr lang="en-US" sz="3600" b="1" baseline="-25000" dirty="0" err="1">
                <a:solidFill>
                  <a:srgbClr val="00B050"/>
                </a:solidFill>
                <a:latin typeface="Times New Roman"/>
                <a:ea typeface="Calibri"/>
                <a:cs typeface="Arial"/>
              </a:rPr>
              <a:t>a</a:t>
            </a:r>
            <a:r>
              <a:rPr lang="en-US" sz="3600" b="1" dirty="0" err="1">
                <a:solidFill>
                  <a:srgbClr val="00B050"/>
                </a:solidFill>
                <a:latin typeface="Times New Roman"/>
                <a:ea typeface="Calibri"/>
                <a:cs typeface="Arial"/>
              </a:rPr>
              <a:t>s</a:t>
            </a:r>
            <a:r>
              <a:rPr lang="en-US" sz="3600" b="1" dirty="0">
                <a:solidFill>
                  <a:srgbClr val="00B050"/>
                </a:solidFill>
                <a:latin typeface="Times New Roman"/>
                <a:ea typeface="Calibri"/>
                <a:cs typeface="Arial"/>
              </a:rPr>
              <a:t> of about 8.4. </a:t>
            </a:r>
            <a:r>
              <a:rPr lang="en-US" sz="3600" b="1" dirty="0" smtClean="0">
                <a:solidFill>
                  <a:srgbClr val="00B050"/>
                </a:solidFill>
                <a:latin typeface="Times New Roman"/>
                <a:ea typeface="Calibri"/>
                <a:cs typeface="Arial"/>
              </a:rPr>
              <a:t>The </a:t>
            </a:r>
            <a:r>
              <a:rPr lang="en-US" sz="3600" b="1" dirty="0">
                <a:solidFill>
                  <a:srgbClr val="00B050"/>
                </a:solidFill>
                <a:latin typeface="Times New Roman"/>
                <a:ea typeface="Calibri"/>
                <a:cs typeface="Arial"/>
              </a:rPr>
              <a:t>free acids have poor water solubility and good lipid solubility.</a:t>
            </a:r>
            <a:r>
              <a:rPr lang="en-US" sz="3200" dirty="0">
                <a:ea typeface="Calibri"/>
                <a:cs typeface="Arial"/>
              </a:rPr>
              <a:t/>
            </a:r>
            <a:br>
              <a:rPr lang="en-US" sz="3200" dirty="0">
                <a:ea typeface="Calibri"/>
                <a:cs typeface="Arial"/>
              </a:rPr>
            </a:br>
            <a:r>
              <a:rPr lang="en-US" sz="3200" dirty="0" smtClean="0">
                <a:ea typeface="Calibri"/>
                <a:cs typeface="Arial"/>
              </a:rPr>
              <a:t>2.</a:t>
            </a:r>
            <a:r>
              <a:rPr lang="en-US" sz="3600" b="1" dirty="0" smtClean="0">
                <a:solidFill>
                  <a:srgbClr val="00B050"/>
                </a:solidFill>
                <a:latin typeface="Times New Roman"/>
                <a:ea typeface="Calibri"/>
                <a:cs typeface="Arial"/>
              </a:rPr>
              <a:t>The </a:t>
            </a:r>
            <a:r>
              <a:rPr lang="en-US" sz="3600" b="1" dirty="0">
                <a:solidFill>
                  <a:srgbClr val="00B050"/>
                </a:solidFill>
                <a:latin typeface="Times New Roman"/>
                <a:ea typeface="Calibri"/>
                <a:cs typeface="Arial"/>
              </a:rPr>
              <a:t>two hydrocarbon substituents on the 5 position.</a:t>
            </a:r>
            <a:r>
              <a:rPr lang="en-US" sz="3200" dirty="0">
                <a:ea typeface="Calibri"/>
                <a:cs typeface="Arial"/>
              </a:rPr>
              <a:t/>
            </a:r>
            <a:br>
              <a:rPr lang="en-US" sz="3200" dirty="0">
                <a:ea typeface="Calibri"/>
                <a:cs typeface="Arial"/>
              </a:rPr>
            </a:br>
            <a:r>
              <a:rPr lang="en-US" sz="3600" b="1" dirty="0">
                <a:solidFill>
                  <a:srgbClr val="00B050"/>
                </a:solidFill>
                <a:latin typeface="Times New Roman"/>
                <a:ea typeface="Calibri"/>
                <a:cs typeface="Arial"/>
              </a:rPr>
              <a:t> </a:t>
            </a:r>
            <a:r>
              <a:rPr lang="en-US" sz="3600" b="1" dirty="0" smtClean="0">
                <a:solidFill>
                  <a:srgbClr val="00B050"/>
                </a:solidFill>
                <a:latin typeface="Times New Roman"/>
                <a:ea typeface="Calibri"/>
                <a:cs typeface="Arial"/>
              </a:rPr>
              <a:t>3. The </a:t>
            </a:r>
            <a:r>
              <a:rPr lang="en-US" sz="3600" b="1" dirty="0">
                <a:solidFill>
                  <a:srgbClr val="00B050"/>
                </a:solidFill>
                <a:latin typeface="Times New Roman"/>
                <a:ea typeface="Calibri"/>
                <a:cs typeface="Arial"/>
              </a:rPr>
              <a:t>2-thiobarbiturates the sulfur atom increases lipid solubility.</a:t>
            </a:r>
            <a:r>
              <a:rPr lang="en-US" sz="3200" dirty="0">
                <a:ea typeface="Calibri"/>
                <a:cs typeface="Arial"/>
              </a:rPr>
              <a:t/>
            </a:r>
            <a:br>
              <a:rPr lang="en-US" sz="3200" dirty="0">
                <a:ea typeface="Calibri"/>
                <a:cs typeface="Arial"/>
              </a:rPr>
            </a:br>
            <a:r>
              <a:rPr lang="en-US" sz="3600" b="1" dirty="0">
                <a:solidFill>
                  <a:srgbClr val="00B050"/>
                </a:solidFill>
                <a:latin typeface="Times New Roman"/>
                <a:ea typeface="Calibri"/>
                <a:cs typeface="Arial"/>
              </a:rPr>
              <a:t> </a:t>
            </a:r>
            <a:endParaRPr lang="ar-IQ" sz="3600" dirty="0"/>
          </a:p>
        </p:txBody>
      </p:sp>
    </p:spTree>
    <p:extLst>
      <p:ext uri="{BB962C8B-B14F-4D97-AF65-F5344CB8AC3E}">
        <p14:creationId xmlns:p14="http://schemas.microsoft.com/office/powerpoint/2010/main" val="1669130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583362"/>
          </a:xfrm>
        </p:spPr>
        <p:txBody>
          <a:bodyPr>
            <a:normAutofit/>
          </a:bodyPr>
          <a:lstStyle/>
          <a:p>
            <a:endParaRPr lang="ar-IQ" sz="3200" dirty="0"/>
          </a:p>
        </p:txBody>
      </p:sp>
    </p:spTree>
    <p:extLst>
      <p:ext uri="{BB962C8B-B14F-4D97-AF65-F5344CB8AC3E}">
        <p14:creationId xmlns:p14="http://schemas.microsoft.com/office/powerpoint/2010/main" val="223420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322714"/>
          </a:xfrm>
        </p:spPr>
        <p:txBody>
          <a:bodyPr>
            <a:normAutofit fontScale="90000"/>
          </a:bodyPr>
          <a:lstStyle/>
          <a:p>
            <a:pPr algn="l">
              <a:spcAft>
                <a:spcPts val="0"/>
              </a:spcAft>
            </a:pPr>
            <a:r>
              <a:rPr lang="en-US" sz="3100" b="1" dirty="0">
                <a:solidFill>
                  <a:srgbClr val="FF0000"/>
                </a:solidFill>
                <a:latin typeface="Times New Roman"/>
                <a:ea typeface="Calibri"/>
                <a:cs typeface="Arial"/>
              </a:rPr>
              <a:t>Sodium salts of the barbiturates are readily prepared and are:-</a:t>
            </a:r>
            <a:r>
              <a:rPr lang="en-US" sz="3100" dirty="0">
                <a:solidFill>
                  <a:srgbClr val="FF0000"/>
                </a:solidFill>
                <a:ea typeface="Calibri"/>
                <a:cs typeface="Arial"/>
              </a:rPr>
              <a:t/>
            </a:r>
            <a:br>
              <a:rPr lang="en-US" sz="3100" dirty="0">
                <a:solidFill>
                  <a:srgbClr val="FF0000"/>
                </a:solidFill>
                <a:ea typeface="Calibri"/>
                <a:cs typeface="Arial"/>
              </a:rPr>
            </a:br>
            <a:r>
              <a:rPr lang="ar-IQ" sz="3100" dirty="0" smtClean="0">
                <a:solidFill>
                  <a:srgbClr val="FF0000"/>
                </a:solidFill>
                <a:ea typeface="Calibri"/>
                <a:cs typeface="Arial"/>
              </a:rPr>
              <a:t/>
            </a:r>
            <a:br>
              <a:rPr lang="ar-IQ" sz="3100" dirty="0" smtClean="0">
                <a:solidFill>
                  <a:srgbClr val="FF0000"/>
                </a:solidFill>
                <a:ea typeface="Calibri"/>
                <a:cs typeface="Arial"/>
              </a:rPr>
            </a:br>
            <a:r>
              <a:rPr lang="ar-IQ" sz="3100" dirty="0">
                <a:solidFill>
                  <a:srgbClr val="FF0000"/>
                </a:solidFill>
                <a:ea typeface="Calibri"/>
                <a:cs typeface="Arial"/>
              </a:rPr>
              <a:t/>
            </a:r>
            <a:br>
              <a:rPr lang="ar-IQ" sz="3100" dirty="0">
                <a:solidFill>
                  <a:srgbClr val="FF0000"/>
                </a:solidFill>
                <a:ea typeface="Calibri"/>
                <a:cs typeface="Arial"/>
              </a:rPr>
            </a:br>
            <a:r>
              <a:rPr lang="en-US" sz="3100" b="1" dirty="0">
                <a:latin typeface="Times New Roman"/>
                <a:ea typeface="Calibri"/>
                <a:cs typeface="Arial"/>
              </a:rPr>
              <a:t> </a:t>
            </a:r>
            <a:r>
              <a:rPr lang="en-US" sz="3100" dirty="0">
                <a:ea typeface="Calibri"/>
                <a:cs typeface="Arial"/>
              </a:rPr>
              <a:t/>
            </a:r>
            <a:br>
              <a:rPr lang="en-US" sz="3100" dirty="0">
                <a:ea typeface="Calibri"/>
                <a:cs typeface="Arial"/>
              </a:rPr>
            </a:br>
            <a:r>
              <a:rPr lang="en-US" sz="3100" b="1" dirty="0">
                <a:latin typeface="Times New Roman"/>
                <a:ea typeface="Calibri"/>
                <a:cs typeface="Arial"/>
              </a:rPr>
              <a:t> </a:t>
            </a:r>
            <a:r>
              <a:rPr lang="en-US" sz="3100" dirty="0">
                <a:ea typeface="Calibri"/>
                <a:cs typeface="Arial"/>
              </a:rPr>
              <a:t/>
            </a:r>
            <a:br>
              <a:rPr lang="en-US" sz="3100" dirty="0">
                <a:ea typeface="Calibri"/>
                <a:cs typeface="Arial"/>
              </a:rPr>
            </a:br>
            <a:r>
              <a:rPr lang="en-US" sz="3100" b="1" dirty="0">
                <a:latin typeface="Times New Roman"/>
                <a:ea typeface="Calibri"/>
                <a:cs typeface="Arial"/>
              </a:rPr>
              <a:t> </a:t>
            </a:r>
            <a:r>
              <a:rPr lang="en-US" sz="3100" b="1" dirty="0" smtClean="0">
                <a:latin typeface="Times New Roman"/>
                <a:ea typeface="Calibri"/>
                <a:cs typeface="Arial"/>
              </a:rPr>
              <a:t/>
            </a:r>
            <a:br>
              <a:rPr lang="en-US" sz="3100" b="1" dirty="0" smtClean="0">
                <a:latin typeface="Times New Roman"/>
                <a:ea typeface="Calibri"/>
                <a:cs typeface="Arial"/>
              </a:rPr>
            </a:br>
            <a:r>
              <a:rPr lang="en-US" sz="3100" b="1" dirty="0" smtClean="0">
                <a:latin typeface="Times New Roman"/>
                <a:ea typeface="Calibri"/>
                <a:cs typeface="Arial"/>
              </a:rPr>
              <a:t>* </a:t>
            </a:r>
            <a:r>
              <a:rPr lang="en-US" sz="2200" b="1" dirty="0" smtClean="0">
                <a:latin typeface="Times New Roman"/>
                <a:ea typeface="Calibri"/>
                <a:cs typeface="Arial"/>
              </a:rPr>
              <a:t>Water </a:t>
            </a:r>
            <a:r>
              <a:rPr lang="en-US" sz="2200" b="1" dirty="0">
                <a:latin typeface="Times New Roman"/>
                <a:ea typeface="Calibri"/>
                <a:cs typeface="Arial"/>
              </a:rPr>
              <a:t>soluble.</a:t>
            </a:r>
            <a:r>
              <a:rPr lang="en-US" sz="2200" dirty="0">
                <a:ea typeface="Calibri"/>
                <a:cs typeface="Arial"/>
              </a:rPr>
              <a:t/>
            </a:r>
            <a:br>
              <a:rPr lang="en-US" sz="2200" dirty="0">
                <a:ea typeface="Calibri"/>
                <a:cs typeface="Arial"/>
              </a:rPr>
            </a:br>
            <a:r>
              <a:rPr lang="en-US" sz="2200" b="1" dirty="0">
                <a:latin typeface="Times New Roman"/>
                <a:ea typeface="Calibri"/>
                <a:cs typeface="Arial"/>
              </a:rPr>
              <a:t> </a:t>
            </a:r>
            <a:r>
              <a:rPr lang="en-US" sz="2200" b="1" dirty="0" smtClean="0">
                <a:latin typeface="Times New Roman"/>
                <a:ea typeface="Calibri"/>
                <a:cs typeface="Arial"/>
              </a:rPr>
              <a:t>* Their </a:t>
            </a:r>
            <a:r>
              <a:rPr lang="en-US" sz="2200" b="1" dirty="0">
                <a:latin typeface="Times New Roman"/>
                <a:ea typeface="Calibri"/>
                <a:cs typeface="Arial"/>
              </a:rPr>
              <a:t>aqueous solutions generate an alkaline </a:t>
            </a:r>
            <a:r>
              <a:rPr lang="en-US" sz="2200" b="1" dirty="0" err="1">
                <a:latin typeface="Times New Roman"/>
                <a:ea typeface="Calibri"/>
                <a:cs typeface="Arial"/>
              </a:rPr>
              <a:t>pH.</a:t>
            </a:r>
            <a:r>
              <a:rPr lang="en-US" sz="2200" b="1" dirty="0">
                <a:latin typeface="Times New Roman"/>
                <a:ea typeface="Calibri"/>
                <a:cs typeface="Arial"/>
              </a:rPr>
              <a:t> </a:t>
            </a:r>
            <a:r>
              <a:rPr lang="en-US" sz="2200" dirty="0">
                <a:ea typeface="Calibri"/>
                <a:cs typeface="Arial"/>
              </a:rPr>
              <a:t/>
            </a:r>
            <a:br>
              <a:rPr lang="en-US" sz="2200" dirty="0">
                <a:ea typeface="Calibri"/>
                <a:cs typeface="Arial"/>
              </a:rPr>
            </a:br>
            <a:r>
              <a:rPr lang="en-US" sz="2200" dirty="0" smtClean="0">
                <a:ea typeface="Calibri"/>
                <a:cs typeface="Arial"/>
              </a:rPr>
              <a:t>*</a:t>
            </a:r>
            <a:r>
              <a:rPr lang="en-US" sz="2200" b="1" dirty="0" smtClean="0">
                <a:latin typeface="Times New Roman"/>
                <a:ea typeface="Calibri"/>
                <a:cs typeface="Arial"/>
              </a:rPr>
              <a:t>A </a:t>
            </a:r>
            <a:r>
              <a:rPr lang="en-US" sz="2200" b="1" dirty="0">
                <a:latin typeface="Times New Roman"/>
                <a:ea typeface="Calibri"/>
                <a:cs typeface="Arial"/>
              </a:rPr>
              <a:t>classic incompatibility is the addition of an agent with an acidic pH in solution, which results in formation and precipitation of the free water-insoluble </a:t>
            </a:r>
            <a:r>
              <a:rPr lang="en-US" sz="2200" b="1" dirty="0" err="1">
                <a:latin typeface="Times New Roman"/>
                <a:ea typeface="Calibri"/>
                <a:cs typeface="Arial"/>
              </a:rPr>
              <a:t>disubstituted</a:t>
            </a:r>
            <a:r>
              <a:rPr lang="en-US" sz="2200" b="1" dirty="0">
                <a:latin typeface="Times New Roman"/>
                <a:ea typeface="Calibri"/>
                <a:cs typeface="Arial"/>
              </a:rPr>
              <a:t> </a:t>
            </a:r>
            <a:r>
              <a:rPr lang="en-US" sz="2200" b="1" dirty="0" err="1">
                <a:latin typeface="Times New Roman"/>
                <a:ea typeface="Calibri"/>
                <a:cs typeface="Arial"/>
              </a:rPr>
              <a:t>barbituric</a:t>
            </a:r>
            <a:r>
              <a:rPr lang="en-US" sz="2200" b="1" dirty="0">
                <a:latin typeface="Times New Roman"/>
                <a:ea typeface="Calibri"/>
                <a:cs typeface="Arial"/>
              </a:rPr>
              <a:t> acid. </a:t>
            </a:r>
            <a:r>
              <a:rPr lang="en-US" sz="2200" dirty="0">
                <a:ea typeface="Calibri"/>
                <a:cs typeface="Arial"/>
              </a:rPr>
              <a:t/>
            </a:r>
            <a:br>
              <a:rPr lang="en-US" sz="2200" dirty="0">
                <a:ea typeface="Calibri"/>
                <a:cs typeface="Arial"/>
              </a:rPr>
            </a:br>
            <a:r>
              <a:rPr lang="en-US" sz="2200" dirty="0" smtClean="0">
                <a:ea typeface="Calibri"/>
                <a:cs typeface="Arial"/>
              </a:rPr>
              <a:t>* </a:t>
            </a:r>
            <a:r>
              <a:rPr lang="en-US" sz="2200" b="1" dirty="0" smtClean="0">
                <a:latin typeface="Times New Roman"/>
                <a:ea typeface="Calibri"/>
                <a:cs typeface="Arial"/>
              </a:rPr>
              <a:t>Sodium </a:t>
            </a:r>
            <a:r>
              <a:rPr lang="en-US" sz="2200" b="1" dirty="0">
                <a:latin typeface="Times New Roman"/>
                <a:ea typeface="Calibri"/>
                <a:cs typeface="Arial"/>
              </a:rPr>
              <a:t>salts of barbiturates in aqueous solution decompose at varying rates by base-catalyzed hydrolysis, generating ring-opened salts of carboxylic acids</a:t>
            </a:r>
            <a:r>
              <a:rPr lang="en-US" sz="2200" b="1" dirty="0" smtClean="0">
                <a:latin typeface="Times New Roman"/>
                <a:ea typeface="Calibri"/>
                <a:cs typeface="Arial"/>
              </a:rPr>
              <a:t>.</a:t>
            </a:r>
            <a:r>
              <a:rPr lang="ar-SA" sz="2200" b="1" dirty="0">
                <a:ea typeface="Calibri"/>
              </a:rPr>
              <a:t> </a:t>
            </a:r>
            <a:r>
              <a:rPr lang="en-US" sz="2200" dirty="0">
                <a:ea typeface="Calibri"/>
                <a:cs typeface="Arial"/>
              </a:rPr>
              <a:t/>
            </a:r>
            <a:br>
              <a:rPr lang="en-US" sz="2200" dirty="0">
                <a:ea typeface="Calibri"/>
                <a:cs typeface="Arial"/>
              </a:rPr>
            </a:br>
            <a:endParaRPr lang="ar-IQ" sz="2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700808"/>
            <a:ext cx="5403701" cy="1670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7264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784976" cy="6106690"/>
          </a:xfrm>
        </p:spPr>
        <p:txBody>
          <a:bodyPr>
            <a:normAutofit/>
          </a:bodyPr>
          <a:lstStyle/>
          <a:p>
            <a:pPr algn="l">
              <a:spcAft>
                <a:spcPts val="0"/>
              </a:spcAft>
            </a:pPr>
            <a:r>
              <a:rPr lang="en-US" sz="3200" b="1" i="1" u="sng" dirty="0">
                <a:solidFill>
                  <a:srgbClr val="C00000"/>
                </a:solidFill>
                <a:latin typeface="Times New Roman"/>
                <a:ea typeface="Calibri"/>
                <a:cs typeface="Arial"/>
              </a:rPr>
              <a:t>Structure-Activity </a:t>
            </a:r>
            <a:r>
              <a:rPr lang="en-US" sz="3200" b="1" i="1" u="sng" dirty="0" smtClean="0">
                <a:solidFill>
                  <a:srgbClr val="C00000"/>
                </a:solidFill>
                <a:latin typeface="Times New Roman"/>
                <a:ea typeface="Calibri"/>
                <a:cs typeface="Arial"/>
              </a:rPr>
              <a:t>Relationships (SAR)</a:t>
            </a:r>
            <a:br>
              <a:rPr lang="en-US" sz="3200" b="1" i="1" u="sng" dirty="0" smtClean="0">
                <a:solidFill>
                  <a:srgbClr val="C00000"/>
                </a:solidFill>
                <a:latin typeface="Times New Roman"/>
                <a:ea typeface="Calibri"/>
                <a:cs typeface="Arial"/>
              </a:rPr>
            </a:br>
            <a:r>
              <a:rPr lang="en-US" sz="3200" b="1" i="1" u="sng" dirty="0">
                <a:solidFill>
                  <a:srgbClr val="C00000"/>
                </a:solidFill>
                <a:latin typeface="Times New Roman"/>
                <a:ea typeface="Calibri"/>
                <a:cs typeface="Arial"/>
              </a:rPr>
              <a:t/>
            </a:r>
            <a:br>
              <a:rPr lang="en-US" sz="3200" b="1" i="1" u="sng" dirty="0">
                <a:solidFill>
                  <a:srgbClr val="C00000"/>
                </a:solidFill>
                <a:latin typeface="Times New Roman"/>
                <a:ea typeface="Calibri"/>
                <a:cs typeface="Arial"/>
              </a:rPr>
            </a:br>
            <a:r>
              <a:rPr lang="en-US" sz="3200" b="1" i="1" u="sng" dirty="0" smtClean="0">
                <a:solidFill>
                  <a:srgbClr val="C00000"/>
                </a:solidFill>
                <a:latin typeface="Times New Roman"/>
                <a:ea typeface="Calibri"/>
                <a:cs typeface="Arial"/>
              </a:rPr>
              <a:t/>
            </a:r>
            <a:br>
              <a:rPr lang="en-US" sz="3200" b="1" i="1" u="sng" dirty="0" smtClean="0">
                <a:solidFill>
                  <a:srgbClr val="C00000"/>
                </a:solidFill>
                <a:latin typeface="Times New Roman"/>
                <a:ea typeface="Calibri"/>
                <a:cs typeface="Arial"/>
              </a:rPr>
            </a:br>
            <a:r>
              <a:rPr lang="en-US" sz="3200" b="1" i="1" u="sng" dirty="0">
                <a:solidFill>
                  <a:srgbClr val="C00000"/>
                </a:solidFill>
                <a:latin typeface="Times New Roman"/>
                <a:ea typeface="Calibri"/>
                <a:cs typeface="Arial"/>
              </a:rPr>
              <a:t/>
            </a:r>
            <a:br>
              <a:rPr lang="en-US" sz="3200" b="1" i="1" u="sng" dirty="0">
                <a:solidFill>
                  <a:srgbClr val="C00000"/>
                </a:solidFill>
                <a:latin typeface="Times New Roman"/>
                <a:ea typeface="Calibri"/>
                <a:cs typeface="Arial"/>
              </a:rPr>
            </a:br>
            <a:r>
              <a:rPr lang="en-US" sz="3200" b="1" i="1" u="sng" dirty="0" smtClean="0">
                <a:solidFill>
                  <a:srgbClr val="C00000"/>
                </a:solidFill>
                <a:latin typeface="Times New Roman"/>
                <a:ea typeface="Calibri"/>
                <a:cs typeface="Arial"/>
              </a:rPr>
              <a:t/>
            </a:r>
            <a:br>
              <a:rPr lang="en-US" sz="3200" b="1" i="1" u="sng" dirty="0" smtClean="0">
                <a:solidFill>
                  <a:srgbClr val="C00000"/>
                </a:solidFill>
                <a:latin typeface="Times New Roman"/>
                <a:ea typeface="Calibri"/>
                <a:cs typeface="Arial"/>
              </a:rPr>
            </a:br>
            <a:r>
              <a:rPr lang="en-US" sz="3200" b="1" i="1" u="sng" dirty="0">
                <a:solidFill>
                  <a:srgbClr val="C00000"/>
                </a:solidFill>
                <a:latin typeface="Times New Roman"/>
                <a:ea typeface="Calibri"/>
                <a:cs typeface="Arial"/>
              </a:rPr>
              <a:t/>
            </a:r>
            <a:br>
              <a:rPr lang="en-US" sz="3200" b="1" i="1" u="sng" dirty="0">
                <a:solidFill>
                  <a:srgbClr val="C00000"/>
                </a:solidFill>
                <a:latin typeface="Times New Roman"/>
                <a:ea typeface="Calibri"/>
                <a:cs typeface="Arial"/>
              </a:rPr>
            </a:br>
            <a:r>
              <a:rPr lang="en-US" sz="3200" b="1" i="1" u="sng" dirty="0" smtClean="0">
                <a:solidFill>
                  <a:srgbClr val="C00000"/>
                </a:solidFill>
                <a:latin typeface="Times New Roman"/>
                <a:ea typeface="Calibri"/>
                <a:cs typeface="Arial"/>
              </a:rPr>
              <a:t/>
            </a:r>
            <a:br>
              <a:rPr lang="en-US" sz="3200" b="1" i="1" u="sng" dirty="0" smtClean="0">
                <a:solidFill>
                  <a:srgbClr val="C00000"/>
                </a:solidFill>
                <a:latin typeface="Times New Roman"/>
                <a:ea typeface="Calibri"/>
                <a:cs typeface="Arial"/>
              </a:rPr>
            </a:br>
            <a:r>
              <a:rPr lang="en-US" sz="3200" b="1" i="1" u="sng" dirty="0">
                <a:solidFill>
                  <a:srgbClr val="C00000"/>
                </a:solidFill>
                <a:latin typeface="Times New Roman"/>
                <a:ea typeface="Calibri"/>
                <a:cs typeface="Arial"/>
              </a:rPr>
              <a:t/>
            </a:r>
            <a:br>
              <a:rPr lang="en-US" sz="3200" b="1" i="1" u="sng" dirty="0">
                <a:solidFill>
                  <a:srgbClr val="C00000"/>
                </a:solidFill>
                <a:latin typeface="Times New Roman"/>
                <a:ea typeface="Calibri"/>
                <a:cs typeface="Arial"/>
              </a:rPr>
            </a:br>
            <a:r>
              <a:rPr lang="en-US" sz="3200" b="1" i="1" u="sng" dirty="0" smtClean="0">
                <a:solidFill>
                  <a:srgbClr val="C00000"/>
                </a:solidFill>
                <a:latin typeface="Times New Roman"/>
                <a:ea typeface="Calibri"/>
                <a:cs typeface="Arial"/>
              </a:rPr>
              <a:t/>
            </a:r>
            <a:br>
              <a:rPr lang="en-US" sz="3200" b="1" i="1" u="sng" dirty="0" smtClean="0">
                <a:solidFill>
                  <a:srgbClr val="C00000"/>
                </a:solidFill>
                <a:latin typeface="Times New Roman"/>
                <a:ea typeface="Calibri"/>
                <a:cs typeface="Arial"/>
              </a:rPr>
            </a:br>
            <a:r>
              <a:rPr lang="en-US" sz="3200" b="1" i="1" u="sng" dirty="0">
                <a:solidFill>
                  <a:srgbClr val="C00000"/>
                </a:solidFill>
                <a:latin typeface="Times New Roman"/>
                <a:ea typeface="Calibri"/>
                <a:cs typeface="Arial"/>
              </a:rPr>
              <a:t/>
            </a:r>
            <a:br>
              <a:rPr lang="en-US" sz="3200" b="1" i="1" u="sng" dirty="0">
                <a:solidFill>
                  <a:srgbClr val="C00000"/>
                </a:solidFill>
                <a:latin typeface="Times New Roman"/>
                <a:ea typeface="Calibri"/>
                <a:cs typeface="Arial"/>
              </a:rPr>
            </a:br>
            <a:r>
              <a:rPr lang="en-US" sz="3200" b="1" i="1" u="sng" dirty="0" smtClean="0">
                <a:solidFill>
                  <a:srgbClr val="C00000"/>
                </a:solidFill>
                <a:latin typeface="Times New Roman"/>
                <a:ea typeface="Calibri"/>
                <a:cs typeface="Arial"/>
              </a:rPr>
              <a:t/>
            </a:r>
            <a:br>
              <a:rPr lang="en-US" sz="3200" b="1" i="1" u="sng" dirty="0" smtClean="0">
                <a:solidFill>
                  <a:srgbClr val="C00000"/>
                </a:solidFill>
                <a:latin typeface="Times New Roman"/>
                <a:ea typeface="Calibri"/>
                <a:cs typeface="Arial"/>
              </a:rPr>
            </a:br>
            <a:endParaRPr lang="en-US" sz="2400" dirty="0">
              <a:ea typeface="Calibri"/>
              <a:cs typeface="Arial"/>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722" y="4077072"/>
            <a:ext cx="7292975" cy="13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كائن 2"/>
          <p:cNvGraphicFramePr>
            <a:graphicFrameLocks noChangeAspect="1"/>
          </p:cNvGraphicFramePr>
          <p:nvPr>
            <p:extLst>
              <p:ext uri="{D42A27DB-BD31-4B8C-83A1-F6EECF244321}">
                <p14:modId xmlns:p14="http://schemas.microsoft.com/office/powerpoint/2010/main" val="2731542560"/>
              </p:ext>
            </p:extLst>
          </p:nvPr>
        </p:nvGraphicFramePr>
        <p:xfrm>
          <a:off x="251520" y="1454173"/>
          <a:ext cx="5191522" cy="2352446"/>
        </p:xfrm>
        <a:graphic>
          <a:graphicData uri="http://schemas.openxmlformats.org/presentationml/2006/ole">
            <mc:AlternateContent xmlns:mc="http://schemas.openxmlformats.org/markup-compatibility/2006">
              <mc:Choice xmlns:v="urn:schemas-microsoft-com:vml" Requires="v">
                <p:oleObj spid="_x0000_s4104" name="CS ChemDraw Drawing" r:id="rId4" imgW="3472588" imgH="1573825" progId="ChemDraw.Document.6.0">
                  <p:embed/>
                </p:oleObj>
              </mc:Choice>
              <mc:Fallback>
                <p:oleObj name="CS ChemDraw Drawing" r:id="rId4" imgW="3472588" imgH="1573825" progId="ChemDraw.Document.6.0">
                  <p:embed/>
                  <p:pic>
                    <p:nvPicPr>
                      <p:cNvPr id="0" name=""/>
                      <p:cNvPicPr/>
                      <p:nvPr/>
                    </p:nvPicPr>
                    <p:blipFill>
                      <a:blip r:embed="rId5"/>
                      <a:stretch>
                        <a:fillRect/>
                      </a:stretch>
                    </p:blipFill>
                    <p:spPr>
                      <a:xfrm>
                        <a:off x="251520" y="1454173"/>
                        <a:ext cx="5191522" cy="2352446"/>
                      </a:xfrm>
                      <a:prstGeom prst="rect">
                        <a:avLst/>
                      </a:prstGeom>
                    </p:spPr>
                  </p:pic>
                </p:oleObj>
              </mc:Fallback>
            </mc:AlternateContent>
          </a:graphicData>
        </a:graphic>
      </p:graphicFrame>
    </p:spTree>
    <p:extLst>
      <p:ext uri="{BB962C8B-B14F-4D97-AF65-F5344CB8AC3E}">
        <p14:creationId xmlns:p14="http://schemas.microsoft.com/office/powerpoint/2010/main" val="1504010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856984" cy="6322714"/>
          </a:xfrm>
        </p:spPr>
        <p:txBody>
          <a:bodyPr>
            <a:normAutofit fontScale="90000"/>
          </a:bodyPr>
          <a:lstStyle/>
          <a:p>
            <a:pPr lvl="0" algn="l"/>
            <a:r>
              <a:rPr lang="en-US" sz="2800" dirty="0" smtClean="0"/>
              <a:t>1.The </a:t>
            </a:r>
            <a:r>
              <a:rPr lang="en-US" sz="2800" dirty="0" err="1"/>
              <a:t>barbituric</a:t>
            </a:r>
            <a:r>
              <a:rPr lang="en-US" sz="2800" dirty="0"/>
              <a:t> acid is 2,4,6-trioxohexahydropyrimidine, which lacks CNS depressant activity. So the replacement of both hydrogens at position 5 with alkyl or aryl groups confers the activity. Both hydrogen atoms at the 5-position of </a:t>
            </a:r>
            <a:r>
              <a:rPr lang="en-US" sz="2800" dirty="0" err="1"/>
              <a:t>barbituric</a:t>
            </a:r>
            <a:r>
              <a:rPr lang="en-US" sz="2800" dirty="0"/>
              <a:t> acid must be replaced. This may be because if one hydrogen is </a:t>
            </a:r>
            <a:r>
              <a:rPr lang="en-US" sz="2800" dirty="0" smtClean="0"/>
              <a:t>available at </a:t>
            </a:r>
            <a:r>
              <a:rPr lang="en-US" sz="2800" dirty="0"/>
              <a:t>position 5, </a:t>
            </a:r>
            <a:r>
              <a:rPr lang="en-US" sz="2800" dirty="0" err="1"/>
              <a:t>tautomerization</a:t>
            </a:r>
            <a:r>
              <a:rPr lang="en-US" sz="2800" dirty="0"/>
              <a:t> to a highly acidic </a:t>
            </a:r>
            <a:r>
              <a:rPr lang="en-US" sz="2800" dirty="0" err="1"/>
              <a:t>trihydroxypyrimidine</a:t>
            </a:r>
            <a:r>
              <a:rPr lang="en-US" sz="2800" dirty="0"/>
              <a:t> (</a:t>
            </a:r>
            <a:r>
              <a:rPr lang="en-US" sz="2800" dirty="0" err="1"/>
              <a:t>pK</a:t>
            </a:r>
            <a:r>
              <a:rPr lang="en-US" sz="2800" baseline="-25000" dirty="0" err="1"/>
              <a:t>a</a:t>
            </a:r>
            <a:r>
              <a:rPr lang="en-US" sz="2800" dirty="0"/>
              <a:t> ∽4) can occur. Consequently, the compound is largely in the anionic form at physiological pH, with little nonionic lipid-soluble </a:t>
            </a:r>
            <a:r>
              <a:rPr lang="en-US" sz="2800" dirty="0" smtClean="0"/>
              <a:t>compound </a:t>
            </a:r>
            <a:r>
              <a:rPr lang="en-US" sz="2800" dirty="0"/>
              <a:t>available to cross the blood-brain barrier.</a:t>
            </a:r>
            <a:br>
              <a:rPr lang="en-US" sz="2800" dirty="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endParaRPr lang="ar-IQ" sz="2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611397"/>
            <a:ext cx="6480720"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2564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177</Words>
  <Application>Microsoft Office PowerPoint</Application>
  <PresentationFormat>عرض على الشاشة (3:4)‏</PresentationFormat>
  <Paragraphs>18</Paragraphs>
  <Slides>18</Slides>
  <Notes>0</Notes>
  <HiddenSlides>0</HiddenSlides>
  <MMClips>0</MMClips>
  <ScaleCrop>false</ScaleCrop>
  <HeadingPairs>
    <vt:vector size="6" baseType="variant">
      <vt:variant>
        <vt:lpstr>نسق</vt:lpstr>
      </vt:variant>
      <vt:variant>
        <vt:i4>1</vt:i4>
      </vt:variant>
      <vt:variant>
        <vt:lpstr>خوادم OLE مضمنة</vt:lpstr>
      </vt:variant>
      <vt:variant>
        <vt:i4>2</vt:i4>
      </vt:variant>
      <vt:variant>
        <vt:lpstr>عناوين الشرائح</vt:lpstr>
      </vt:variant>
      <vt:variant>
        <vt:i4>18</vt:i4>
      </vt:variant>
    </vt:vector>
  </HeadingPairs>
  <TitlesOfParts>
    <vt:vector size="21" baseType="lpstr">
      <vt:lpstr>نسق Office</vt:lpstr>
      <vt:lpstr>CS ChemDraw Drawing</vt:lpstr>
      <vt:lpstr>Microsoft Word Document</vt:lpstr>
      <vt:lpstr>عرض تقديمي في PowerPoint</vt:lpstr>
      <vt:lpstr>Barbiturates     </vt:lpstr>
      <vt:lpstr>General structure  The barbiturate are 5,5’-disubstituted barbituric acid       * The structure of 5,5-disubstituted barbituric acids reveals their acidic character. </vt:lpstr>
      <vt:lpstr>   </vt:lpstr>
      <vt:lpstr> Factor effecting lipophilicity of barbituric acid  1.Those without methyl substituents on the nitrogen(N1 or N3) have pKas of about 7.6; those with a methyl substituent have pKas of about 8.4. The free acids have poor water solubility and good lipid solubility. 2.The two hydrocarbon substituents on the 5 position.  3. The 2-thiobarbiturates the sulfur atom increases lipid solubility.  </vt:lpstr>
      <vt:lpstr>عرض تقديمي في PowerPoint</vt:lpstr>
      <vt:lpstr>Sodium salts of the barbiturates are readily prepared and are:-         * Water soluble.  * Their aqueous solutions generate an alkaline pH.  *A classic incompatibility is the addition of an agent with an acidic pH in solution, which results in formation and precipitation of the free water-insoluble disubstituted barbituric acid.  * Sodium salts of barbiturates in aqueous solution decompose at varying rates by base-catalyzed hydrolysis, generating ring-opened salts of carboxylic acids.  </vt:lpstr>
      <vt:lpstr>Structure-Activity Relationships (SAR)           </vt:lpstr>
      <vt:lpstr>1.The barbituric acid is 2,4,6-trioxohexahydropyrimidine, which lacks CNS depressant activity. So the replacement of both hydrogens at position 5 with alkyl or aryl groups confers the activity. Both hydrogen atoms at the 5-position of barbituric acid must be replaced. This may be because if one hydrogen is available at position 5, tautomerization to a highly acidic trihydroxypyrimidine (pKa ∽4) can occur. Consequently, the compound is largely in the anionic form at physiological pH, with little nonionic lipid-soluble compound available to cross the blood-brain barrier.     </vt:lpstr>
      <vt:lpstr>2. Increase the length of the alkyl chain of R5 group at C-5, increasing potency until 5 or 6 carbon atoms after that it may cause convulsions. This property due to increase in lipophilicity. 3. Branched or unsaturated chain at C-5 will produce shorter duration of action than saturated chains containing the same number of carbon atoms. This occur because of:-     a- Decrease in the lipophilicity    b-Increase in the ease of metabolic attack and conversion to more polar inactive metabolite. 4. Compound having an alkyl group at N-1 or N-3 position have shorter onset and duration of action, because the N-CH3 group result in a weak barbituric acid (e.g hexobarbital., pKa= 8.41) as compared with N-H group (e.g., pKa= 7.6). since the weaker acid is highly unionized lipid soluble at plasma pH so its rapidly enter CNS and rapidly accumulate in neutral fat.</vt:lpstr>
      <vt:lpstr>5. Replacement of C=O at C2 by C=S(2- thioarbiturate) have a very short duration of action because the lipid/water partition coefficient is extremely high, promoting depotization.  6. The effect of the number of carbon atoms contained at the group substituented at C-5 on duration of action.       a-When total number of carbon atoms of R5 and R’5 equal to (7-9) it has rapid onset and short duration of action.   b-When the total number of carbon atoms at C-5= 4 it has slow onset and long duration of action, this occur when we have (2ethyl) groups or one ethyl and one phenyl group, like Phenobarbital. This phenyl group has water solubility more than expected from a 6-carbon chain which is similar to water solubility of C3, C4 straight chain.   c-Intermediate onset and duration of action (C5-C7) carbon atom.   </vt:lpstr>
      <vt:lpstr>عرض تقديمي في PowerPoint</vt:lpstr>
      <vt:lpstr>عرض تقديمي في PowerPoint</vt:lpstr>
      <vt:lpstr>Miscellaneous Sedative-Hypnotics A wide range of chemical structures (e.g.. imides. amides, alcohols) can produce sedation and hypnosis resembling those produced by the barbiturates.    1. Amides and imides Glutethimide       2. Alcohols and Their Carbamate Derivatives Ethanol is a sedative hypnotic agent, but many problems associated with chronic used of alcohol (chronic alcoholism)  </vt:lpstr>
      <vt:lpstr> SAR   1. CNS depressant potency increases with increase M.W, up to eight carbon atoms, with activity decreasing there after.   2. Branching of the alkyl chain increase depressant activity and, in an isometric series, the order of potency is tertiary &gt; secondary &gt; primary. This may be because tertiary and secondary alcohols are not metabolized by oxidation to the corresponding carboxylic acids.   3. Replacement of a hydrogen atom in the alkyl group by a has an effect equivalent to increasing the alkyl chain and for lower M.W alcohol increase potency.  4. Carbamylation of alcohols generally increases depressant potency. Carbamate groups are generally much more resistant to metabolic inactivation than hydroxyl functions.  </vt:lpstr>
      <vt:lpstr>Examples Ethchlorvynol        </vt:lpstr>
      <vt:lpstr>b-Meprobamate      Uses:-  Antianxiety agent.  Sedative—hypnotic. The drug is effective against absence seizures and may worsen generalized tonic—clonic seizures. Meprobamate is also a centrally acting skeletal muscle relaxant.   </vt:lpstr>
      <vt:lpstr>Aldehydes and their derivatives a-Chloral Hydrate      S/E:- Chloral hydrate is a weak acid because its CCl3 group is very strong electron withdrawing. A 10% aqueous solution of chloral hydrate has pH 3.5 to 4.4, which makes it irritating to mucous membranes in the stomach. As a result, GI upset commonly occurs for the drug if undiluted or taken on an empty stomach.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Windows User</cp:lastModifiedBy>
  <cp:revision>13</cp:revision>
  <dcterms:created xsi:type="dcterms:W3CDTF">2022-10-08T19:47:20Z</dcterms:created>
  <dcterms:modified xsi:type="dcterms:W3CDTF">2022-10-12T09:06:52Z</dcterms:modified>
</cp:coreProperties>
</file>